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2"/>
  </p:notesMasterIdLst>
  <p:sldIdLst>
    <p:sldId id="452" r:id="rId2"/>
    <p:sldId id="443" r:id="rId3"/>
    <p:sldId id="437" r:id="rId4"/>
    <p:sldId id="448" r:id="rId5"/>
    <p:sldId id="453" r:id="rId6"/>
    <p:sldId id="451" r:id="rId7"/>
    <p:sldId id="436" r:id="rId8"/>
    <p:sldId id="455" r:id="rId9"/>
    <p:sldId id="456" r:id="rId10"/>
    <p:sldId id="457" r:id="rId11"/>
    <p:sldId id="458" r:id="rId12"/>
    <p:sldId id="459" r:id="rId13"/>
    <p:sldId id="461" r:id="rId14"/>
    <p:sldId id="460" r:id="rId15"/>
    <p:sldId id="462" r:id="rId16"/>
    <p:sldId id="463" r:id="rId17"/>
    <p:sldId id="464" r:id="rId18"/>
    <p:sldId id="445" r:id="rId19"/>
    <p:sldId id="465" r:id="rId20"/>
    <p:sldId id="466" r:id="rId21"/>
    <p:sldId id="467" r:id="rId22"/>
    <p:sldId id="468" r:id="rId23"/>
    <p:sldId id="469" r:id="rId24"/>
    <p:sldId id="449" r:id="rId25"/>
    <p:sldId id="470" r:id="rId26"/>
    <p:sldId id="471" r:id="rId27"/>
    <p:sldId id="450" r:id="rId28"/>
    <p:sldId id="441" r:id="rId29"/>
    <p:sldId id="472" r:id="rId30"/>
    <p:sldId id="444" r:id="rId31"/>
  </p:sldIdLst>
  <p:sldSz cx="24384000" cy="13716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Nunito Sans" pitchFamily="2" charset="77"/>
      <p:regular r:id="rId37"/>
      <p:bold r:id="rId38"/>
      <p:italic r:id="rId39"/>
      <p:boldItalic r:id="rId40"/>
    </p:embeddedFont>
    <p:embeddedFont>
      <p:font typeface="Nunito Sans Black" pitchFamily="2" charset="77"/>
      <p:bold r:id="rId41"/>
      <p:italic r:id="rId42"/>
      <p:boldItalic r:id="rId43"/>
    </p:embeddedFont>
    <p:embeddedFont>
      <p:font typeface="Nunito Sans SemiBold" pitchFamily="2" charset="77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B126"/>
    <a:srgbClr val="DA3248"/>
    <a:srgbClr val="3B8686"/>
    <a:srgbClr val="83C2DE"/>
    <a:srgbClr val="FF814E"/>
    <a:srgbClr val="8AC7C0"/>
    <a:srgbClr val="64BFEC"/>
    <a:srgbClr val="81C5CF"/>
    <a:srgbClr val="7BC9D3"/>
    <a:srgbClr val="E46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9" autoAdjust="0"/>
    <p:restoredTop sz="95691" autoAdjust="0"/>
  </p:normalViewPr>
  <p:slideViewPr>
    <p:cSldViewPr snapToGrid="0">
      <p:cViewPr varScale="1">
        <p:scale>
          <a:sx n="68" d="100"/>
          <a:sy n="68" d="100"/>
        </p:scale>
        <p:origin x="280" y="7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94904-53C7-FE4A-A4F3-9371B9AA3FA4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3CE2E-3DB2-2543-A1CC-255A6E8F4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78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74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4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54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57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07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65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38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34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05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43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09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27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21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51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79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80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NEEDS THE KAHOOT LINK FROM OWNER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74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3CE2E-3DB2-2543-A1CC-255A6E8F42E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24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4636EF-9B34-784F-B076-08F4E00F1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3785"/>
            <a:ext cx="24384000" cy="1380978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8CEBF0-C1A7-504A-ABF5-DF36CEF4DA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93785"/>
            <a:ext cx="12252960" cy="13563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A0E760-EEA4-D344-BD23-C858E7E74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9815"/>
            <a:ext cx="24384000" cy="2461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7311" y="3820978"/>
            <a:ext cx="9750289" cy="19704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CARD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C44B1-DAB3-374E-8714-625353D60C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957311" y="6124673"/>
            <a:ext cx="9747504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i="0">
                <a:solidFill>
                  <a:schemeClr val="bg1"/>
                </a:solidFill>
                <a:latin typeface="Nunito Sans" pitchFamily="2" charset="77"/>
              </a:defRPr>
            </a:lvl1pPr>
          </a:lstStyle>
          <a:p>
            <a:pPr lvl="0"/>
            <a:r>
              <a:rPr lang="en-US" dirty="0"/>
              <a:t>Second Line</a:t>
            </a:r>
          </a:p>
        </p:txBody>
      </p:sp>
      <p:pic>
        <p:nvPicPr>
          <p:cNvPr id="8" name="Picture 7" descr="Texas State University">
            <a:extLst>
              <a:ext uri="{FF2B5EF4-FFF2-40B4-BE49-F238E27FC236}">
                <a16:creationId xmlns:a16="http://schemas.microsoft.com/office/drawing/2014/main" id="{5E8657D1-2783-1845-BB5B-3DAA5CE6A1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7311" y="10063298"/>
            <a:ext cx="5029200" cy="2438400"/>
          </a:xfrm>
          <a:prstGeom prst="rect">
            <a:avLst/>
          </a:prstGeom>
        </p:spPr>
      </p:pic>
      <p:pic>
        <p:nvPicPr>
          <p:cNvPr id="9" name="Picture 8" descr="Member the Texas State University System">
            <a:extLst>
              <a:ext uri="{FF2B5EF4-FFF2-40B4-BE49-F238E27FC236}">
                <a16:creationId xmlns:a16="http://schemas.microsoft.com/office/drawing/2014/main" id="{F2E3C823-48E0-7542-B222-37105C1DEC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548" y="12183707"/>
            <a:ext cx="4408727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8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FDE2-ED9E-5F48-B979-C6208876E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0" y="1371039"/>
            <a:ext cx="18288000" cy="1143562"/>
          </a:xfrm>
        </p:spPr>
        <p:txBody>
          <a:bodyPr anchor="t"/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48926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FDE2-ED9E-5F48-B979-C6208876E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0" y="1371039"/>
            <a:ext cx="18288000" cy="1143562"/>
          </a:xfrm>
        </p:spPr>
        <p:txBody>
          <a:bodyPr anchor="t"/>
          <a:lstStyle/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6CA2A-A7E5-9E45-8686-ED54FCC955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0" y="3530600"/>
            <a:ext cx="18288000" cy="6629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2800" b="0" i="0">
                <a:ln>
                  <a:noFill/>
                </a:ln>
                <a:solidFill>
                  <a:schemeClr val="accent6"/>
                </a:solidFill>
                <a:latin typeface="Nunito Sans" pitchFamily="2" charset="77"/>
              </a:defRPr>
            </a:lvl1pPr>
            <a:lvl2pPr marL="9144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2pPr>
            <a:lvl3pPr marL="18288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3pPr>
            <a:lvl4pPr marL="27432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4pPr>
            <a:lvl5pPr marL="36576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5pPr>
          </a:lstStyle>
          <a:p>
            <a:r>
              <a:rPr lang="en-US" dirty="0"/>
              <a:t>The Bobcat is a type of cat with a bobbed tail and an affinity for maroon and gold. Larger than a house cat but smaller than a cougar, it’s amazingly relentless. Bobcats have been known to take out Trojans, Red Wolves and even larger prey like Longhorns. Bobcats' natural adversaries include Roadrunners and slow-moving trains. </a:t>
            </a:r>
          </a:p>
          <a:p>
            <a:r>
              <a:rPr lang="en-US" dirty="0"/>
              <a:t>Bobcats are especially skilled at: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pouncing on prey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musical theatre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communication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geography</a:t>
            </a:r>
          </a:p>
        </p:txBody>
      </p:sp>
    </p:spTree>
    <p:extLst>
      <p:ext uri="{BB962C8B-B14F-4D97-AF65-F5344CB8AC3E}">
        <p14:creationId xmlns:p14="http://schemas.microsoft.com/office/powerpoint/2010/main" val="213975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FDE2-ED9E-5F48-B979-C6208876E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1088" y="1137123"/>
            <a:ext cx="11185452" cy="1143562"/>
          </a:xfrm>
        </p:spPr>
        <p:txBody>
          <a:bodyPr anchor="t"/>
          <a:lstStyle/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6CA2A-A7E5-9E45-8686-ED54FCC955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31088" y="2977596"/>
            <a:ext cx="11185452" cy="7772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2800" b="0" i="0">
                <a:ln>
                  <a:noFill/>
                </a:ln>
                <a:solidFill>
                  <a:schemeClr val="accent6"/>
                </a:solidFill>
                <a:latin typeface="Nunito Sans" pitchFamily="2" charset="77"/>
              </a:defRPr>
            </a:lvl1pPr>
            <a:lvl2pPr marL="9144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2pPr>
            <a:lvl3pPr marL="18288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3pPr>
            <a:lvl4pPr marL="27432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4pPr>
            <a:lvl5pPr marL="3657600" indent="0">
              <a:buNone/>
              <a:defRPr sz="28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5pPr>
          </a:lstStyle>
          <a:p>
            <a:r>
              <a:rPr lang="en-US" dirty="0"/>
              <a:t>The Bobcat is a type of cat with a bobbed tail and an affinity for maroon and gold. Larger than a house cat but smaller than a cougar, it’s amazingly relentless. Bobcats have been known to take out Trojans, Red Wolves and even larger prey like Longhorns. Bobcats' natural adversaries include  Roadrunners and slow-moving trains. </a:t>
            </a:r>
          </a:p>
          <a:p>
            <a:r>
              <a:rPr lang="en-US" dirty="0"/>
              <a:t>Bobcats are especially skilled at: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pouncing on prey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musical theatre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communication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geography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61D1C5-F586-4845-BBA0-AD6447E821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123582" y="2977596"/>
            <a:ext cx="8686800" cy="7772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77171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61D1C5-F586-4845-BBA0-AD6447E821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31088" y="2738200"/>
            <a:ext cx="8686800" cy="7772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19FDE2-ED9E-5F48-B979-C6208876E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72256" y="2738200"/>
            <a:ext cx="8686800" cy="914400"/>
          </a:xfrm>
        </p:spPr>
        <p:txBody>
          <a:bodyPr anchor="ctr">
            <a:normAutofit/>
          </a:bodyPr>
          <a:lstStyle>
            <a:lvl1pPr>
              <a:defRPr sz="3600" b="1" i="0" spc="300">
                <a:solidFill>
                  <a:schemeClr val="bg1"/>
                </a:solidFill>
                <a:latin typeface="Nunito Sans SemiBold" pitchFamily="2" charset="77"/>
              </a:defRPr>
            </a:lvl1pPr>
          </a:lstStyle>
          <a:p>
            <a:r>
              <a:rPr lang="en-US" dirty="0"/>
              <a:t>THE BOBCAT IS A TYPE OF CAT.</a:t>
            </a:r>
          </a:p>
        </p:txBody>
      </p:sp>
    </p:spTree>
    <p:extLst>
      <p:ext uri="{BB962C8B-B14F-4D97-AF65-F5344CB8AC3E}">
        <p14:creationId xmlns:p14="http://schemas.microsoft.com/office/powerpoint/2010/main" val="3067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DBC8A-F157-E647-9D9F-D51516F82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1853" y="1371039"/>
            <a:ext cx="18288000" cy="1143562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9D2988-F334-EF41-A2F7-874820BF09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61853" y="2732493"/>
            <a:ext cx="8686799" cy="7771498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C4E20E5-6627-3643-8DB5-EC4915FE2A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737502" y="3222418"/>
            <a:ext cx="3886203" cy="6858000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037A35-B93C-004C-AE9D-9D7376D671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12555" y="2732494"/>
            <a:ext cx="5486399" cy="3657600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4CE56EE-75D7-C24E-8865-5E7CDA29D2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33204" y="6858000"/>
            <a:ext cx="7688942" cy="3657600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3920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F72F-F113-9E4E-8901-A6046628C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1854" y="1042081"/>
            <a:ext cx="10530146" cy="1143562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8E1B567-63F1-1944-B114-801F81FA7F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41344" y="4559291"/>
            <a:ext cx="3904270" cy="3886201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6B5E7A-AE24-B84B-926D-5ED18AAC53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9413" y="8902692"/>
            <a:ext cx="3886200" cy="914400"/>
          </a:xfrm>
          <a:prstGeom prst="rect">
            <a:avLst/>
          </a:prstGeom>
        </p:spPr>
        <p:txBody>
          <a:bodyPr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Bobcats’ natural adversaries include Roadrunners &amp; slow-moving trains.</a:t>
            </a:r>
            <a:endParaRPr lang="tr-TR" sz="1800" dirty="0">
              <a:solidFill>
                <a:schemeClr val="tx1">
                  <a:lumMod val="75000"/>
                  <a:lumOff val="25000"/>
                </a:schemeClr>
              </a:solidFill>
              <a:latin typeface="Nunito Sans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9267BD02-65C3-2942-B840-54B7290591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26925" y="2501892"/>
            <a:ext cx="7315199" cy="7315199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80B63D5-BCBE-9C44-AF73-9F3E542F7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6924" y="10067534"/>
            <a:ext cx="7520596" cy="548640"/>
          </a:xfrm>
          <a:prstGeom prst="rect">
            <a:avLst/>
          </a:prstGeom>
        </p:spPr>
        <p:txBody>
          <a:bodyPr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Bobcats’ natural adversaries include Roadrunners &amp; slow-moving trains.</a:t>
            </a:r>
            <a:endParaRPr lang="tr-TR" sz="1800" dirty="0">
              <a:solidFill>
                <a:schemeClr val="tx1">
                  <a:lumMod val="75000"/>
                  <a:lumOff val="25000"/>
                </a:schemeClr>
              </a:solidFill>
              <a:latin typeface="Nunito Sans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CACDB0A-D65F-D84D-A885-8947E700BF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59575" y="1735016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E94F6CF-DD41-634D-BCFA-8B363E1BCF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49336" y="3792416"/>
            <a:ext cx="2377440" cy="1600200"/>
          </a:xfrm>
          <a:prstGeom prst="rect">
            <a:avLst/>
          </a:prstGeom>
        </p:spPr>
        <p:txBody>
          <a:bodyPr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Bobcats’ natural adversaries include Roadrunners &amp; slow-moving trains.</a:t>
            </a:r>
            <a:endParaRPr lang="tr-TR" sz="1800" dirty="0">
              <a:solidFill>
                <a:schemeClr val="tx1">
                  <a:lumMod val="75000"/>
                  <a:lumOff val="25000"/>
                </a:schemeClr>
              </a:solidFill>
              <a:latin typeface="Nunito Sans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B7401E0D-D1CF-3641-8A73-0F22B92C35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859574" y="5880726"/>
            <a:ext cx="7315199" cy="4571999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B80609EF-DFE4-FD4B-A009-0B81195135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859574" y="10666515"/>
            <a:ext cx="7534913" cy="548640"/>
          </a:xfrm>
          <a:prstGeom prst="rect">
            <a:avLst/>
          </a:prstGeom>
        </p:spPr>
        <p:txBody>
          <a:bodyPr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6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Bobcats’ natural adversaries include Roadrunners &amp; slow-moving trains.</a:t>
            </a:r>
            <a:endParaRPr lang="tr-TR" sz="1800" dirty="0">
              <a:solidFill>
                <a:schemeClr val="tx1">
                  <a:lumMod val="75000"/>
                  <a:lumOff val="25000"/>
                </a:schemeClr>
              </a:solidFill>
              <a:latin typeface="Nunito Sans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57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2D8E2A9-2814-E943-A706-B5AB6553D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9618" y="-21266"/>
            <a:ext cx="12801600" cy="1143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009479F9-D1B3-9F46-AD6C-E7844EB98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11658600" cy="11430000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tx1"/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695E27-6F70-FD4F-81F8-53F4357B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82400" y="-1"/>
            <a:ext cx="12801600" cy="1143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EA317-11E0-954D-9C36-7C565BD2E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8689" y="1308805"/>
            <a:ext cx="10515600" cy="9144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BC55AA7-301E-214D-A0F2-074D8F6F33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98689" y="2941543"/>
            <a:ext cx="84582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2800" b="0" i="0">
                <a:solidFill>
                  <a:schemeClr val="tx1"/>
                </a:solidFill>
                <a:latin typeface="Nunito Sans" pitchFamily="2" charset="77"/>
              </a:defRPr>
            </a:lvl1pPr>
            <a:lvl2pPr marL="9144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2pPr>
            <a:lvl3pPr marL="18288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3pPr>
            <a:lvl4pPr marL="27432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4pPr>
            <a:lvl5pPr marL="36576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5pPr>
          </a:lstStyle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The Bobcat is a type of cat with a bobbed tail and an affinity for maroon and gold. Larger than a house cat but smaller than a cougar, it’s amazingly relentless. Bobcats have been known to take out Trojans, Red Wolves and even larger prey like Longhorns. Bobcats' natural adversaries include Roadrunners and slow-moving trains. </a:t>
            </a:r>
          </a:p>
        </p:txBody>
      </p:sp>
    </p:spTree>
    <p:extLst>
      <p:ext uri="{BB962C8B-B14F-4D97-AF65-F5344CB8AC3E}">
        <p14:creationId xmlns:p14="http://schemas.microsoft.com/office/powerpoint/2010/main" val="194324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DE806D-0AC3-8A49-B547-835CADC23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1875108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009479F9-D1B3-9F46-AD6C-E7844EB98E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11658600" cy="13716001"/>
          </a:xfrm>
          <a:prstGeom prst="rect">
            <a:avLst/>
          </a:prstGeom>
        </p:spPr>
        <p:txBody>
          <a:bodyPr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>
                <a:solidFill>
                  <a:schemeClr val="tx1">
                    <a:lumMod val="60000"/>
                    <a:lumOff val="40000"/>
                  </a:schemeClr>
                </a:solidFill>
                <a:latin typeface="Nunito Sans" pitchFamily="2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695E27-6F70-FD4F-81F8-53F4357B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82400" y="-1"/>
            <a:ext cx="12801600" cy="13716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1BEA02-3BED-654A-A30C-8FB1EC22B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6450" y="6788658"/>
            <a:ext cx="13807440" cy="230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AB48EA-4A88-8049-9B14-02AB6803C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7700" y="11980985"/>
            <a:ext cx="4572000" cy="2216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3EA317-11E0-954D-9C36-7C565BD2E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98689" y="1308805"/>
            <a:ext cx="10515600" cy="91440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BC55AA7-301E-214D-A0F2-074D8F6F33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98689" y="2941543"/>
            <a:ext cx="8458200" cy="4572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1pPr>
            <a:lvl2pPr marL="9144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2pPr>
            <a:lvl3pPr marL="18288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3pPr>
            <a:lvl4pPr marL="27432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4pPr>
            <a:lvl5pPr marL="3657600" indent="0">
              <a:lnSpc>
                <a:spcPct val="150000"/>
              </a:lnSpc>
              <a:buNone/>
              <a:defRPr sz="2800" b="0" i="0">
                <a:solidFill>
                  <a:schemeClr val="bg1"/>
                </a:solidFill>
                <a:latin typeface="Nunito Sans" pitchFamily="2" charset="77"/>
              </a:defRPr>
            </a:lvl5pPr>
          </a:lstStyle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The Bobcat is a type of cat with a bobbed tail and an affinity for maroon and gold. Larger than a house cat but smaller than a cougar, it’s amazingly relentless. Bobcats have been known to take out Trojans, Red Wolves and even larger prey like Longhorns. Bobcats' natural adversaries include Roadrunners and slow-moving trains. </a:t>
            </a:r>
          </a:p>
        </p:txBody>
      </p:sp>
    </p:spTree>
    <p:extLst>
      <p:ext uri="{BB962C8B-B14F-4D97-AF65-F5344CB8AC3E}">
        <p14:creationId xmlns:p14="http://schemas.microsoft.com/office/powerpoint/2010/main" val="70770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BE929A-D1BB-A64C-B05E-4350E36C1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24384000" cy="11980985"/>
          </a:xfrm>
          <a:prstGeom prst="rect">
            <a:avLst/>
          </a:prstGeom>
          <a:solidFill>
            <a:srgbClr val="431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727491-B011-CC42-85E6-B8301381A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4324"/>
            <a:ext cx="24384000" cy="246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18974B-9748-A645-99AC-7972B4327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09547" y="11980985"/>
            <a:ext cx="4548306" cy="22167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0" y="1371039"/>
            <a:ext cx="18288000" cy="11435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924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70" r:id="rId5"/>
    <p:sldLayoutId id="2147483667" r:id="rId6"/>
    <p:sldLayoutId id="2147483668" r:id="rId7"/>
    <p:sldLayoutId id="2147483669" r:id="rId8"/>
    <p:sldLayoutId id="2147483671" r:id="rId9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000" b="0" i="0" kern="1200" spc="1200" baseline="0">
          <a:solidFill>
            <a:schemeClr val="bg1"/>
          </a:solidFill>
          <a:latin typeface="Nunito Sans" pitchFamily="2" charset="77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6DA2A5-482A-9743-84A7-58ADC93AB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9040" y="975558"/>
            <a:ext cx="12124311" cy="903619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Nunito Sans"/>
              </a:rPr>
              <a:t>OFF-CAMPUS HOUSING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1F925-8E91-524F-A847-8D29EF64D4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57172" y="2055914"/>
            <a:ext cx="12120653" cy="1371600"/>
          </a:xfrm>
        </p:spPr>
        <p:txBody>
          <a:bodyPr lIns="91440" tIns="45720" rIns="91440" bIns="45720" anchor="t"/>
          <a:lstStyle/>
          <a:p>
            <a:pPr algn="ctr">
              <a:lnSpc>
                <a:spcPct val="100000"/>
              </a:lnSpc>
            </a:pPr>
            <a:r>
              <a:rPr lang="en-US" sz="4000" dirty="0">
                <a:solidFill>
                  <a:srgbClr val="DA3248"/>
                </a:solidFill>
                <a:latin typeface="Nunito Sans"/>
              </a:rPr>
              <a:t>Here to help you transition from living </a:t>
            </a:r>
            <a:br>
              <a:rPr lang="en-US" sz="4000" dirty="0">
                <a:latin typeface="Nunito Sans"/>
              </a:rPr>
            </a:br>
            <a:r>
              <a:rPr lang="en-US" sz="4000" dirty="0">
                <a:solidFill>
                  <a:srgbClr val="DA3248"/>
                </a:solidFill>
                <a:latin typeface="Nunito Sans"/>
              </a:rPr>
              <a:t>On-Campus to living Off-Campus</a:t>
            </a:r>
            <a:endParaRPr lang="en-US" dirty="0"/>
          </a:p>
          <a:p>
            <a:pPr algn="ctr">
              <a:lnSpc>
                <a:spcPct val="100000"/>
              </a:lnSpc>
            </a:pPr>
            <a:endParaRPr lang="en-US" sz="4000" dirty="0">
              <a:solidFill>
                <a:srgbClr val="DA3248"/>
              </a:solidFill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B3A738-698D-87DE-7EA0-F670C90EA998}"/>
              </a:ext>
            </a:extLst>
          </p:cNvPr>
          <p:cNvSpPr txBox="1">
            <a:spLocks/>
          </p:cNvSpPr>
          <p:nvPr/>
        </p:nvSpPr>
        <p:spPr>
          <a:xfrm>
            <a:off x="12216617" y="4028510"/>
            <a:ext cx="12129311" cy="57991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5400" b="0" i="0" kern="1200">
                <a:solidFill>
                  <a:schemeClr val="tx1"/>
                </a:solidFill>
                <a:latin typeface="Nunito Sans" pitchFamily="2" charset="77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E2B126"/>
                </a:solidFill>
                <a:latin typeface="Nunito Sans"/>
              </a:rPr>
              <a:t>Please sign in using the following QR code: </a:t>
            </a:r>
            <a:endParaRPr lang="en-US" sz="3200" b="1">
              <a:solidFill>
                <a:srgbClr val="E2B126"/>
              </a:solidFill>
            </a:endParaRPr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E5FD4A10-48D6-2887-1DD8-C4EE8490A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878" y="4834179"/>
            <a:ext cx="4637239" cy="4637239"/>
          </a:xfrm>
          <a:prstGeom prst="rect">
            <a:avLst/>
          </a:prstGeom>
        </p:spPr>
      </p:pic>
      <p:pic>
        <p:nvPicPr>
          <p:cNvPr id="16" name="Picture Placeholder 15" descr="A group of people walking down a street&#10;&#10;Description automatically generated with low confidence">
            <a:extLst>
              <a:ext uri="{FF2B5EF4-FFF2-40B4-BE49-F238E27FC236}">
                <a16:creationId xmlns:a16="http://schemas.microsoft.com/office/drawing/2014/main" id="{D5847916-4CC3-CD18-24F4-3BD5257064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5" t="-394" r="27901" b="394"/>
          <a:stretch/>
        </p:blipFill>
        <p:spPr>
          <a:xfrm>
            <a:off x="0" y="-93785"/>
            <a:ext cx="12252960" cy="13563600"/>
          </a:xfrm>
        </p:spPr>
      </p:pic>
    </p:spTree>
    <p:extLst>
      <p:ext uri="{BB962C8B-B14F-4D97-AF65-F5344CB8AC3E}">
        <p14:creationId xmlns:p14="http://schemas.microsoft.com/office/powerpoint/2010/main" val="367872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>
            <a:extLst>
              <a:ext uri="{FF2B5EF4-FFF2-40B4-BE49-F238E27FC236}">
                <a16:creationId xmlns:a16="http://schemas.microsoft.com/office/drawing/2014/main" id="{B22318FD-098F-57D7-2434-1F7B4B8C0DF2}"/>
              </a:ext>
            </a:extLst>
          </p:cNvPr>
          <p:cNvSpPr txBox="1">
            <a:spLocks/>
          </p:cNvSpPr>
          <p:nvPr/>
        </p:nvSpPr>
        <p:spPr>
          <a:xfrm>
            <a:off x="1910828" y="1142385"/>
            <a:ext cx="16067297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1200" baseline="0">
                <a:solidFill>
                  <a:schemeClr val="bg1"/>
                </a:solidFill>
                <a:latin typeface="Nunito Sans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tr-TR" dirty="0">
                <a:ea typeface="Lato Heavy" panose="020F0502020204030203" pitchFamily="34" charset="0"/>
                <a:cs typeface="Lato Heavy" panose="020F0502020204030203" pitchFamily="34" charset="0"/>
              </a:rPr>
              <a:t>OFF-CAMPUS LIVING TEAM</a:t>
            </a:r>
          </a:p>
        </p:txBody>
      </p:sp>
      <p:sp>
        <p:nvSpPr>
          <p:cNvPr id="3" name="Oval 2" descr="placeholder picture box">
            <a:extLst>
              <a:ext uri="{FF2B5EF4-FFF2-40B4-BE49-F238E27FC236}">
                <a16:creationId xmlns:a16="http://schemas.microsoft.com/office/drawing/2014/main" id="{C664B8BA-2850-8CFE-DE64-8AB4398FC742}"/>
              </a:ext>
            </a:extLst>
          </p:cNvPr>
          <p:cNvSpPr/>
          <p:nvPr/>
        </p:nvSpPr>
        <p:spPr>
          <a:xfrm>
            <a:off x="6546101" y="2516162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27274A-9663-2A59-2834-34E1303D6679}"/>
              </a:ext>
            </a:extLst>
          </p:cNvPr>
          <p:cNvSpPr txBox="1"/>
          <p:nvPr/>
        </p:nvSpPr>
        <p:spPr>
          <a:xfrm>
            <a:off x="6362233" y="5518214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1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MARGARET YACKEL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767BC-F82D-DA66-E6E4-37FB77F52B1C}"/>
              </a:ext>
            </a:extLst>
          </p:cNvPr>
          <p:cNvSpPr txBox="1"/>
          <p:nvPr/>
        </p:nvSpPr>
        <p:spPr>
          <a:xfrm>
            <a:off x="6696459" y="5986056"/>
            <a:ext cx="2491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COORDINATOR FOR </a:t>
            </a:r>
          </a:p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OFF-CAMPUS LIVING</a:t>
            </a:r>
          </a:p>
        </p:txBody>
      </p:sp>
      <p:sp>
        <p:nvSpPr>
          <p:cNvPr id="6" name="Oval 5" descr="placeholder picture box">
            <a:extLst>
              <a:ext uri="{FF2B5EF4-FFF2-40B4-BE49-F238E27FC236}">
                <a16:creationId xmlns:a16="http://schemas.microsoft.com/office/drawing/2014/main" id="{5C0F8AA3-F5F2-9727-3CF9-B1059412D4E7}"/>
              </a:ext>
            </a:extLst>
          </p:cNvPr>
          <p:cNvSpPr/>
          <p:nvPr/>
        </p:nvSpPr>
        <p:spPr>
          <a:xfrm>
            <a:off x="13898733" y="2484746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041061-2EF1-30C3-A1E0-03135D3CE975}"/>
              </a:ext>
            </a:extLst>
          </p:cNvPr>
          <p:cNvSpPr txBox="1"/>
          <p:nvPr/>
        </p:nvSpPr>
        <p:spPr>
          <a:xfrm>
            <a:off x="13680400" y="5486798"/>
            <a:ext cx="3228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OSAS OMOROGIEVA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225B87-D91A-753F-E1DD-20E86614E72D}"/>
              </a:ext>
            </a:extLst>
          </p:cNvPr>
          <p:cNvSpPr txBox="1"/>
          <p:nvPr/>
        </p:nvSpPr>
        <p:spPr>
          <a:xfrm>
            <a:off x="13899213" y="5954640"/>
            <a:ext cx="2791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GRADUATE ASSISTANT</a:t>
            </a:r>
          </a:p>
        </p:txBody>
      </p:sp>
      <p:sp>
        <p:nvSpPr>
          <p:cNvPr id="9" name="Oval 8" descr="placeholder picture box">
            <a:extLst>
              <a:ext uri="{FF2B5EF4-FFF2-40B4-BE49-F238E27FC236}">
                <a16:creationId xmlns:a16="http://schemas.microsoft.com/office/drawing/2014/main" id="{264C1066-2856-685B-54AF-D6D4F9DB1619}"/>
              </a:ext>
            </a:extLst>
          </p:cNvPr>
          <p:cNvSpPr/>
          <p:nvPr/>
        </p:nvSpPr>
        <p:spPr>
          <a:xfrm>
            <a:off x="4735836" y="7085617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A29480-17BF-7C97-0EFE-A5716A10DDE6}"/>
              </a:ext>
            </a:extLst>
          </p:cNvPr>
          <p:cNvSpPr txBox="1"/>
          <p:nvPr/>
        </p:nvSpPr>
        <p:spPr>
          <a:xfrm>
            <a:off x="4915045" y="10087669"/>
            <a:ext cx="2433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1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MARLEY TYLER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D011CA-1399-C21E-B72B-B655AB060276}"/>
              </a:ext>
            </a:extLst>
          </p:cNvPr>
          <p:cNvSpPr txBox="1"/>
          <p:nvPr/>
        </p:nvSpPr>
        <p:spPr>
          <a:xfrm>
            <a:off x="4838905" y="10555511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STUDENT ASSISTANT</a:t>
            </a:r>
          </a:p>
        </p:txBody>
      </p:sp>
      <p:sp>
        <p:nvSpPr>
          <p:cNvPr id="13" name="Oval 12" descr="placeholder picture box">
            <a:extLst>
              <a:ext uri="{FF2B5EF4-FFF2-40B4-BE49-F238E27FC236}">
                <a16:creationId xmlns:a16="http://schemas.microsoft.com/office/drawing/2014/main" id="{D881E0A6-5AB0-55C1-1B75-C06D317BE349}"/>
              </a:ext>
            </a:extLst>
          </p:cNvPr>
          <p:cNvSpPr/>
          <p:nvPr/>
        </p:nvSpPr>
        <p:spPr>
          <a:xfrm>
            <a:off x="8613748" y="7085617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8DD598-29BE-49EF-B944-193B4099011F}"/>
              </a:ext>
            </a:extLst>
          </p:cNvPr>
          <p:cNvSpPr txBox="1"/>
          <p:nvPr/>
        </p:nvSpPr>
        <p:spPr>
          <a:xfrm>
            <a:off x="7697303" y="10087669"/>
            <a:ext cx="4624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tx2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WILLIAM EUGENE-ONYEJIAKA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969226-2831-E139-ECBF-968B23D983A8}"/>
              </a:ext>
            </a:extLst>
          </p:cNvPr>
          <p:cNvSpPr txBox="1"/>
          <p:nvPr/>
        </p:nvSpPr>
        <p:spPr>
          <a:xfrm>
            <a:off x="8716818" y="10555511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STUDENT ASSISTANT</a:t>
            </a:r>
          </a:p>
        </p:txBody>
      </p:sp>
      <p:sp>
        <p:nvSpPr>
          <p:cNvPr id="16" name="Oval 15" descr="placeholder picture box">
            <a:extLst>
              <a:ext uri="{FF2B5EF4-FFF2-40B4-BE49-F238E27FC236}">
                <a16:creationId xmlns:a16="http://schemas.microsoft.com/office/drawing/2014/main" id="{BB089F21-3D4B-4970-96DF-D35B538EC88F}"/>
              </a:ext>
            </a:extLst>
          </p:cNvPr>
          <p:cNvSpPr/>
          <p:nvPr/>
        </p:nvSpPr>
        <p:spPr>
          <a:xfrm>
            <a:off x="12491660" y="7085617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245330-F11C-5227-3B2A-48C26ED7591E}"/>
              </a:ext>
            </a:extLst>
          </p:cNvPr>
          <p:cNvSpPr txBox="1"/>
          <p:nvPr/>
        </p:nvSpPr>
        <p:spPr>
          <a:xfrm>
            <a:off x="12742999" y="10087669"/>
            <a:ext cx="2289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1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GABBY ROJAS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0D4BB5-CD20-9F3D-256B-6D9BDD281E22}"/>
              </a:ext>
            </a:extLst>
          </p:cNvPr>
          <p:cNvSpPr txBox="1"/>
          <p:nvPr/>
        </p:nvSpPr>
        <p:spPr>
          <a:xfrm>
            <a:off x="12594724" y="10555511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STUDENT ASSISTANT</a:t>
            </a:r>
          </a:p>
        </p:txBody>
      </p:sp>
      <p:sp>
        <p:nvSpPr>
          <p:cNvPr id="19" name="Oval 18" descr="placeholder picture box">
            <a:extLst>
              <a:ext uri="{FF2B5EF4-FFF2-40B4-BE49-F238E27FC236}">
                <a16:creationId xmlns:a16="http://schemas.microsoft.com/office/drawing/2014/main" id="{FD3A7C5B-8FFF-286D-DF49-66ED7BA287CF}"/>
              </a:ext>
            </a:extLst>
          </p:cNvPr>
          <p:cNvSpPr/>
          <p:nvPr/>
        </p:nvSpPr>
        <p:spPr>
          <a:xfrm>
            <a:off x="15884354" y="7041804"/>
            <a:ext cx="2792097" cy="279209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6564C6-19F2-59EC-1931-05FC5590CABF}"/>
              </a:ext>
            </a:extLst>
          </p:cNvPr>
          <p:cNvSpPr txBox="1"/>
          <p:nvPr/>
        </p:nvSpPr>
        <p:spPr>
          <a:xfrm>
            <a:off x="15381483" y="10087669"/>
            <a:ext cx="379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ALESSANDRA SANCHEZ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607B03-E233-98D6-FF72-2F4C19A597C1}"/>
              </a:ext>
            </a:extLst>
          </p:cNvPr>
          <p:cNvSpPr txBox="1"/>
          <p:nvPr/>
        </p:nvSpPr>
        <p:spPr>
          <a:xfrm>
            <a:off x="15987425" y="10557121"/>
            <a:ext cx="258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>
                <a:solidFill>
                  <a:schemeClr val="bg1"/>
                </a:solidFill>
                <a:latin typeface="Nunito Sans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STUDENT ASSISTANT</a:t>
            </a:r>
          </a:p>
        </p:txBody>
      </p:sp>
      <p:pic>
        <p:nvPicPr>
          <p:cNvPr id="52" name="Picture 12" descr="20220909_182443773_iOS.jpg">
            <a:extLst>
              <a:ext uri="{FF2B5EF4-FFF2-40B4-BE49-F238E27FC236}">
                <a16:creationId xmlns:a16="http://schemas.microsoft.com/office/drawing/2014/main" id="{75C62E68-19C1-69E1-8B53-9EF67C697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3" r="-63"/>
          <a:stretch/>
        </p:blipFill>
        <p:spPr>
          <a:xfrm>
            <a:off x="6568908" y="2547578"/>
            <a:ext cx="2746481" cy="2729263"/>
          </a:xfrm>
          <a:prstGeom prst="ellipse">
            <a:avLst/>
          </a:prstGeom>
          <a:ln w="63500" cap="rnd">
            <a:noFill/>
          </a:ln>
          <a:effectLst>
            <a:outerShdw sx="-80000" sy="-18000" rotWithShape="0">
              <a:schemeClr val="bg1">
                <a:alpha val="0"/>
              </a:schemeClr>
            </a:outerShdw>
            <a:softEdge rad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8B84A2B7-3A20-358C-D083-E524096E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0997" y="2516162"/>
            <a:ext cx="2746674" cy="274667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4" name="Picture 9" descr="IMG_7679.jpg">
            <a:extLst>
              <a:ext uri="{FF2B5EF4-FFF2-40B4-BE49-F238E27FC236}">
                <a16:creationId xmlns:a16="http://schemas.microsoft.com/office/drawing/2014/main" id="{900316EC-E2AB-A36B-7820-ACB281020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1480" y="7109070"/>
            <a:ext cx="2756453" cy="275463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5" name="Picture 52" descr="A picture containing person, outdoor, glasses&#10;&#10;Description automatically generated">
            <a:extLst>
              <a:ext uri="{FF2B5EF4-FFF2-40B4-BE49-F238E27FC236}">
                <a16:creationId xmlns:a16="http://schemas.microsoft.com/office/drawing/2014/main" id="{F8DD3494-DFE7-7256-EEF2-8DA3BAB4D4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2452" y="7117033"/>
            <a:ext cx="2751305" cy="27587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6" name="Picture 53">
            <a:extLst>
              <a:ext uri="{FF2B5EF4-FFF2-40B4-BE49-F238E27FC236}">
                <a16:creationId xmlns:a16="http://schemas.microsoft.com/office/drawing/2014/main" id="{BBD15802-DB57-6CEC-3E2D-D8D8CBA1A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6414" y="7117033"/>
            <a:ext cx="2746755" cy="274988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7" name="Picture 5" descr="A picture containing person, outdoor, grass&#10;&#10;Description automatically generated">
            <a:extLst>
              <a:ext uri="{FF2B5EF4-FFF2-40B4-BE49-F238E27FC236}">
                <a16:creationId xmlns:a16="http://schemas.microsoft.com/office/drawing/2014/main" id="{CD6959CB-1D27-95AD-E8E0-4C47686DD1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28166" y="7085617"/>
            <a:ext cx="2704470" cy="27044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2395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erson writing on a book&#10;&#10;Description automatically generated with medium confidence">
            <a:extLst>
              <a:ext uri="{FF2B5EF4-FFF2-40B4-BE49-F238E27FC236}">
                <a16:creationId xmlns:a16="http://schemas.microsoft.com/office/drawing/2014/main" id="{E2ABEF99-9A3B-69AF-CB71-4EA1E79977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5" b="11017"/>
          <a:stretch/>
        </p:blipFill>
        <p:spPr>
          <a:xfrm>
            <a:off x="0" y="-1"/>
            <a:ext cx="11658600" cy="11430000"/>
          </a:xfr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33FA8C20-AFAF-8F55-1BE8-4BB5EB8E3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2" y="2838771"/>
            <a:ext cx="11918711" cy="9048428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Nunito Sans"/>
              </a:rPr>
              <a:t>Returning spaces on campus are VERY LIMITED for next year!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Nunito Sans"/>
              </a:rPr>
              <a:t>When does your CURRENT residence hall contract end?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tx1"/>
                </a:solidFill>
                <a:latin typeface="Nunito Sans"/>
              </a:rPr>
              <a:t>Your on-campus contract ends AFTER the spring semester (24-hours after your last final in May 2023).</a:t>
            </a:r>
            <a:endParaRPr lang="en-US" sz="34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Nunito Sans"/>
              </a:rPr>
              <a:t>You should start looking for an apartment for the ‘23-’24 academic school year starting now.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Nunito Sans"/>
              </a:rPr>
              <a:t>Do not sign a lease for the academic ‘23-’24 school year until Spring—January or later!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4F38824-2E51-E29C-B6D5-246C8102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0" y="1195764"/>
            <a:ext cx="12258070" cy="914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LOOK NOW, SIGN LATER</a:t>
            </a:r>
          </a:p>
        </p:txBody>
      </p:sp>
    </p:spTree>
    <p:extLst>
      <p:ext uri="{BB962C8B-B14F-4D97-AF65-F5344CB8AC3E}">
        <p14:creationId xmlns:p14="http://schemas.microsoft.com/office/powerpoint/2010/main" val="209405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>
            <a:extLst>
              <a:ext uri="{FF2B5EF4-FFF2-40B4-BE49-F238E27FC236}">
                <a16:creationId xmlns:a16="http://schemas.microsoft.com/office/drawing/2014/main" id="{B4866213-89F1-0439-BFC0-F1B870FF883A}"/>
              </a:ext>
            </a:extLst>
          </p:cNvPr>
          <p:cNvSpPr txBox="1">
            <a:spLocks/>
          </p:cNvSpPr>
          <p:nvPr/>
        </p:nvSpPr>
        <p:spPr>
          <a:xfrm>
            <a:off x="1793269" y="1252463"/>
            <a:ext cx="12816145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1200" baseline="0">
                <a:solidFill>
                  <a:schemeClr val="bg1"/>
                </a:solidFill>
                <a:latin typeface="Nunito Sans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tr-TR" dirty="0">
                <a:ea typeface="Lato Heavy" panose="020F0502020204030203" pitchFamily="34" charset="0"/>
                <a:cs typeface="Lato Heavy" panose="020F0502020204030203" pitchFamily="34" charset="0"/>
              </a:rPr>
              <a:t>WHAT WE’RE COVERING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C0598-F755-869C-3FD5-6321B86EA76A}"/>
              </a:ext>
            </a:extLst>
          </p:cNvPr>
          <p:cNvSpPr txBox="1"/>
          <p:nvPr/>
        </p:nvSpPr>
        <p:spPr>
          <a:xfrm>
            <a:off x="3224732" y="3223903"/>
            <a:ext cx="9255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spc="600" dirty="0">
                <a:solidFill>
                  <a:schemeClr val="accent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HOW DO I FIND A PLACE TO LIVE?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5C4C9-09A1-2397-3C80-A305DBB56131}"/>
              </a:ext>
            </a:extLst>
          </p:cNvPr>
          <p:cNvSpPr txBox="1"/>
          <p:nvPr/>
        </p:nvSpPr>
        <p:spPr>
          <a:xfrm>
            <a:off x="3213847" y="4793563"/>
            <a:ext cx="757785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What is your budget?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Property requirements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Rental insurance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Types of leases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Lease start &amp; end dates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Tips for signing a lease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Location &amp; amenities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451BD8-A3DF-8BA4-20DA-A38492E2A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85797" y="3153651"/>
            <a:ext cx="0" cy="676550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3F6539B-8F67-2FB1-B320-1B3781A044CC}"/>
              </a:ext>
            </a:extLst>
          </p:cNvPr>
          <p:cNvSpPr txBox="1"/>
          <p:nvPr/>
        </p:nvSpPr>
        <p:spPr>
          <a:xfrm>
            <a:off x="14841071" y="3156468"/>
            <a:ext cx="4343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spc="600" dirty="0">
                <a:solidFill>
                  <a:schemeClr val="accent4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MOVING</a:t>
            </a:r>
            <a:r>
              <a:rPr lang="tr-TR" sz="3200" b="1" spc="600" dirty="0">
                <a:solidFill>
                  <a:schemeClr val="accent4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tr-TR" sz="4800" b="1" spc="600" dirty="0">
                <a:solidFill>
                  <a:schemeClr val="accent4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64C8EF-9C1F-D7D9-E747-B69FFD05738E}"/>
              </a:ext>
            </a:extLst>
          </p:cNvPr>
          <p:cNvSpPr txBox="1"/>
          <p:nvPr/>
        </p:nvSpPr>
        <p:spPr>
          <a:xfrm>
            <a:off x="14698520" y="4353225"/>
            <a:ext cx="531205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Maintenance &amp; repairs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Bobcat safety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Being a good neighbor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Moving out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Additional resources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98E5A2-22A3-DA14-18F7-372A32DF1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169749" y="3234736"/>
            <a:ext cx="0" cy="6771084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0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A309-C9D9-2641-9E3E-4E10A3A9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934" y="4272968"/>
            <a:ext cx="10243457" cy="8556732"/>
          </a:xfrm>
        </p:spPr>
        <p:txBody>
          <a:bodyPr/>
          <a:lstStyle/>
          <a:p>
            <a:r>
              <a:rPr lang="en-US" dirty="0"/>
              <a:t>BUDGETING AND PRE-PLANNING</a:t>
            </a:r>
          </a:p>
        </p:txBody>
      </p:sp>
      <p:pic>
        <p:nvPicPr>
          <p:cNvPr id="5" name="Picture 4" descr="A person standing in front of a painting&#10;&#10;Description automatically generated with medium confidence">
            <a:extLst>
              <a:ext uri="{FF2B5EF4-FFF2-40B4-BE49-F238E27FC236}">
                <a16:creationId xmlns:a16="http://schemas.microsoft.com/office/drawing/2014/main" id="{8115BE49-6B8F-92BF-48F6-58CF4ABCA3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0" r="22262"/>
          <a:stretch/>
        </p:blipFill>
        <p:spPr>
          <a:xfrm>
            <a:off x="12607636" y="0"/>
            <a:ext cx="11776364" cy="113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6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A0EB6E7A-C786-AEF7-3E20-A1C215855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7" r="21637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28350" y="2537097"/>
            <a:ext cx="10572511" cy="9465652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200" dirty="0"/>
              <a:t>How much can you afford monthly?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4200" dirty="0"/>
              <a:t>Monthly Rent/Installment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4200" dirty="0">
                <a:latin typeface="Nunito Sans"/>
              </a:rPr>
              <a:t>Budget extra for deposits and fees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4200" dirty="0">
                <a:latin typeface="Nunito Sans"/>
              </a:rPr>
              <a:t>Budget for Renter’s Insurance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4200" dirty="0">
                <a:latin typeface="Nunito Sans"/>
              </a:rPr>
              <a:t>Budget for moving expenses and extra apartment supplies and necessities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4200" dirty="0"/>
              <a:t>Check to see if your Financial Aid can help pay for Off-Campus Housing!</a:t>
            </a:r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DC702BC-7D1D-ECD3-AC93-535A40179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0" y="1308805"/>
            <a:ext cx="11658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YOUR BUDGET?</a:t>
            </a:r>
          </a:p>
        </p:txBody>
      </p:sp>
    </p:spTree>
    <p:extLst>
      <p:ext uri="{BB962C8B-B14F-4D97-AF65-F5344CB8AC3E}">
        <p14:creationId xmlns:p14="http://schemas.microsoft.com/office/powerpoint/2010/main" val="369158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7D2D9488-4C6B-324B-B294-861A2922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088" y="1137123"/>
            <a:ext cx="17163312" cy="1143562"/>
          </a:xfrm>
        </p:spPr>
        <p:txBody>
          <a:bodyPr>
            <a:normAutofit fontScale="90000"/>
          </a:bodyPr>
          <a:lstStyle/>
          <a:p>
            <a:r>
              <a:rPr lang="en-US" dirty="0"/>
              <a:t>CHOOSE WHAT YOU CAN COMFORTABLY AFFORD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6E53D2-C18C-56A8-3D00-A0E5CD37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5276" y="3415281"/>
            <a:ext cx="1752600" cy="1752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6B049D-469E-3CE5-D56F-55A0755CD955}"/>
              </a:ext>
            </a:extLst>
          </p:cNvPr>
          <p:cNvSpPr txBox="1"/>
          <p:nvPr/>
        </p:nvSpPr>
        <p:spPr>
          <a:xfrm>
            <a:off x="7180460" y="3999193"/>
            <a:ext cx="1411809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Would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you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rather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graduate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have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lived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in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the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nicest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place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 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possible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, be 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closest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to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campus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,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be in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maximum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debt</a:t>
            </a:r>
            <a:r>
              <a:rPr lang="tr-TR" sz="3200" b="1" dirty="0">
                <a:solidFill>
                  <a:schemeClr val="accent1"/>
                </a:solidFill>
                <a:latin typeface="Nunito Sans SemiBold"/>
                <a:ea typeface="Open Sans Semibold"/>
                <a:cs typeface="Open Sans Semibold"/>
              </a:rPr>
              <a:t>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6E65A1-584C-5BFC-31B3-17230FD96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5276" y="5912429"/>
            <a:ext cx="1752600" cy="17526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63361-3A4A-A755-E66C-BC7A72D36329}"/>
              </a:ext>
            </a:extLst>
          </p:cNvPr>
          <p:cNvSpPr txBox="1"/>
          <p:nvPr/>
        </p:nvSpPr>
        <p:spPr>
          <a:xfrm>
            <a:off x="7182366" y="6246551"/>
            <a:ext cx="1412331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Would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you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rather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graduate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have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lived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in a nice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place</a:t>
            </a:r>
            <a:b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</a:b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within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your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budget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graduate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with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less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debt</a:t>
            </a:r>
            <a:r>
              <a:rPr lang="tr-TR" sz="3200" b="1" dirty="0">
                <a:solidFill>
                  <a:schemeClr val="tx2"/>
                </a:solidFill>
                <a:latin typeface="Nunito Sans SemiBold"/>
                <a:ea typeface="Open Sans Semibold"/>
                <a:cs typeface="Open Sans Semibold"/>
              </a:rPr>
              <a:t>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53F7B0-A22F-14D0-DF6C-A4CCB3DC2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69711" y="8336208"/>
            <a:ext cx="1752600" cy="1752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0B25D-1E8B-77C5-1A69-997359DDF3B5}"/>
              </a:ext>
            </a:extLst>
          </p:cNvPr>
          <p:cNvSpPr txBox="1"/>
          <p:nvPr/>
        </p:nvSpPr>
        <p:spPr>
          <a:xfrm>
            <a:off x="7226884" y="8406367"/>
            <a:ext cx="140366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Do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the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math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! </a:t>
            </a:r>
          </a:p>
          <a:p>
            <a:pPr algn="ctr">
              <a:spcAft>
                <a:spcPts val="1200"/>
              </a:spcAft>
            </a:pP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$500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rent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 x 12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months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 = $6,000</a:t>
            </a:r>
          </a:p>
          <a:p>
            <a:pPr algn="ctr">
              <a:spcAft>
                <a:spcPts val="1200"/>
              </a:spcAft>
            </a:pP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$1,200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rent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 x 12 </a:t>
            </a:r>
            <a:r>
              <a:rPr lang="tr-TR" sz="3200" b="1" dirty="0" err="1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months</a:t>
            </a:r>
            <a:r>
              <a:rPr lang="tr-TR" sz="3200" b="1" dirty="0">
                <a:solidFill>
                  <a:schemeClr val="accent4"/>
                </a:solidFill>
                <a:latin typeface="Nunito Sans SemiBold" pitchFamily="2" charset="77"/>
                <a:ea typeface="Open Sans Semibold" panose="020B0706030804020204" pitchFamily="34" charset="0"/>
                <a:cs typeface="Open Sans Semibold" panose="020B0706030804020204" pitchFamily="34" charset="0"/>
              </a:rPr>
              <a:t> = $14,400</a:t>
            </a:r>
          </a:p>
        </p:txBody>
      </p:sp>
      <p:pic>
        <p:nvPicPr>
          <p:cNvPr id="8" name="Graphic 7" descr="Money outline">
            <a:extLst>
              <a:ext uri="{FF2B5EF4-FFF2-40B4-BE49-F238E27FC236}">
                <a16:creationId xmlns:a16="http://schemas.microsoft.com/office/drawing/2014/main" id="{FB4AC58B-6C29-EF29-0EE1-F35474CD8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4826" y="3529581"/>
            <a:ext cx="1333500" cy="1333500"/>
          </a:xfrm>
          <a:prstGeom prst="rect">
            <a:avLst/>
          </a:prstGeom>
        </p:spPr>
      </p:pic>
      <p:pic>
        <p:nvPicPr>
          <p:cNvPr id="9" name="Graphic 8" descr="Diploma roll outline">
            <a:extLst>
              <a:ext uri="{FF2B5EF4-FFF2-40B4-BE49-F238E27FC236}">
                <a16:creationId xmlns:a16="http://schemas.microsoft.com/office/drawing/2014/main" id="{CE8CEC21-E0CE-9C26-92B2-42EED061B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4011" y="6087700"/>
            <a:ext cx="1555130" cy="1555130"/>
          </a:xfrm>
          <a:prstGeom prst="rect">
            <a:avLst/>
          </a:prstGeom>
        </p:spPr>
      </p:pic>
      <p:pic>
        <p:nvPicPr>
          <p:cNvPr id="10" name="Graphic 9" descr="Calculator outline">
            <a:extLst>
              <a:ext uri="{FF2B5EF4-FFF2-40B4-BE49-F238E27FC236}">
                <a16:creationId xmlns:a16="http://schemas.microsoft.com/office/drawing/2014/main" id="{F47CC93B-5242-4FE2-6229-010671FC2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3334" y="8499831"/>
            <a:ext cx="1425353" cy="14253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4619D3-9072-2C9F-2690-6FF57A1DFE8A}"/>
              </a:ext>
            </a:extLst>
          </p:cNvPr>
          <p:cNvSpPr txBox="1"/>
          <p:nvPr/>
        </p:nvSpPr>
        <p:spPr>
          <a:xfrm>
            <a:off x="13693038" y="5394884"/>
            <a:ext cx="103906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dirty="0">
                <a:solidFill>
                  <a:srgbClr val="E2B126"/>
                </a:solidFill>
                <a:latin typeface="Nunito Sans Black"/>
                <a:ea typeface="Open Sans Semibold"/>
                <a:cs typeface="Open Sans Semibold"/>
              </a:rPr>
              <a:t>OR</a:t>
            </a:r>
            <a:endParaRPr lang="en-US" sz="4400">
              <a:solidFill>
                <a:srgbClr val="E2B126"/>
              </a:solidFill>
              <a:latin typeface="Nunito Sans Black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88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0" y="1089349"/>
            <a:ext cx="12531359" cy="914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KNOW THE PROPERTY REQUIREMENTS</a:t>
            </a:r>
          </a:p>
        </p:txBody>
      </p:sp>
      <p:pic>
        <p:nvPicPr>
          <p:cNvPr id="4" name="Picture Placeholder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F86D351-8F7D-0BBD-336A-004B955301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t="4783" r="23126" b="3955"/>
          <a:stretch/>
        </p:blipFill>
        <p:spPr>
          <a:xfrm>
            <a:off x="0" y="-1"/>
            <a:ext cx="11658600" cy="1143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59168" y="2499472"/>
            <a:ext cx="11115780" cy="8717056"/>
          </a:xfrm>
        </p:spPr>
        <p:txBody>
          <a:bodyPr lIns="91440" tIns="45720" rIns="91440" bIns="45720" anchor="t"/>
          <a:lstStyle/>
          <a:p>
            <a:r>
              <a:rPr lang="en-US" sz="4000" dirty="0">
                <a:latin typeface="Nunito Sans"/>
              </a:rPr>
              <a:t>Most students will need a guarantor.</a:t>
            </a:r>
            <a:endParaRPr lang="en-US" sz="4000" dirty="0"/>
          </a:p>
          <a:p>
            <a:pPr marL="1371600" lvl="1" indent="-457200">
              <a:buChar char="•"/>
            </a:pPr>
            <a:r>
              <a:rPr lang="en-US" sz="4000" dirty="0">
                <a:solidFill>
                  <a:schemeClr val="tx1"/>
                </a:solidFill>
                <a:latin typeface="Nunito Sans"/>
              </a:rPr>
              <a:t>A guarantor is someone with financial security that will be on the lease with the student.</a:t>
            </a:r>
          </a:p>
          <a:p>
            <a:pPr marL="1371600" lvl="1" indent="-457200">
              <a:buChar char="•"/>
            </a:pPr>
            <a:r>
              <a:rPr lang="en-US" sz="4000" dirty="0">
                <a:solidFill>
                  <a:schemeClr val="tx1"/>
                </a:solidFill>
                <a:latin typeface="Nunito Sans"/>
              </a:rPr>
              <a:t>Most students will use a parent or guardian.</a:t>
            </a:r>
          </a:p>
          <a:p>
            <a:pPr marL="1371600" lvl="1" indent="-457200">
              <a:buChar char="•"/>
            </a:pPr>
            <a:r>
              <a:rPr lang="en-US" sz="4000" dirty="0">
                <a:solidFill>
                  <a:schemeClr val="tx1"/>
                </a:solidFill>
                <a:latin typeface="Nunito Sans"/>
              </a:rPr>
              <a:t>Each complex has different standards for guarantors, including a 3rd party guarantor option.</a:t>
            </a:r>
          </a:p>
          <a:p>
            <a:pPr lvl="1"/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19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6237" y="197073"/>
            <a:ext cx="11636828" cy="289560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Nunito Sans"/>
              </a:rPr>
              <a:t>WILL I HAVE TO PUT DOWN A SECURITY DEPOSIT?</a:t>
            </a:r>
          </a:p>
        </p:txBody>
      </p:sp>
      <p:pic>
        <p:nvPicPr>
          <p:cNvPr id="5" name="Picture Placeholder 4" descr="A person holding a dog&#10;&#10;Description automatically generated with medium confidence">
            <a:extLst>
              <a:ext uri="{FF2B5EF4-FFF2-40B4-BE49-F238E27FC236}">
                <a16:creationId xmlns:a16="http://schemas.microsoft.com/office/drawing/2014/main" id="{ACBD6459-6260-9D1D-AA8A-C4090544FB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7" r="21637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7861" y="3082372"/>
            <a:ext cx="11385311" cy="10759652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Nunito Sans"/>
              </a:rPr>
              <a:t>If possible, it is better to put down a security deposit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Nunito Sans"/>
              </a:rPr>
              <a:t>WITH</a:t>
            </a:r>
            <a:r>
              <a:rPr lang="en-US" sz="3000" dirty="0">
                <a:latin typeface="Nunito Sans"/>
              </a:rPr>
              <a:t> a Security Deposit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Landlord has 30 days to inspect after move-out and return to you, minus any charges.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1" dirty="0">
                <a:latin typeface="Nunito Sans"/>
              </a:rPr>
              <a:t>WITHOUT</a:t>
            </a:r>
            <a:r>
              <a:rPr lang="en-US" sz="3000" dirty="0">
                <a:latin typeface="Nunito Sans"/>
              </a:rPr>
              <a:t> a Security Deposit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Landlord has an extended time to charge you for damages after</a:t>
            </a:r>
            <a:br>
              <a:rPr lang="en-US" sz="2400" dirty="0">
                <a:latin typeface="Nunito Sans"/>
              </a:rPr>
            </a:br>
            <a:r>
              <a:rPr lang="en-US" sz="2400" dirty="0">
                <a:latin typeface="Nunito Sans"/>
              </a:rPr>
              <a:t>move-out.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Nunito Sans"/>
              </a:rPr>
              <a:t>Ask if there are any other fees so you can budget accordingly!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Parking/Garage fee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Monthly pet fee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Application fee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Green fee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Activity fee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Miscellaneous fees</a:t>
            </a:r>
          </a:p>
        </p:txBody>
      </p:sp>
    </p:spTree>
    <p:extLst>
      <p:ext uri="{BB962C8B-B14F-4D97-AF65-F5344CB8AC3E}">
        <p14:creationId xmlns:p14="http://schemas.microsoft.com/office/powerpoint/2010/main" val="144191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0" y="886149"/>
            <a:ext cx="12444983" cy="739451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IS INSURANCE IMPORTANT?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5402" y="2499472"/>
            <a:ext cx="11104895" cy="8717056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Nunito Sans"/>
              </a:rPr>
              <a:t>Insurance is very important and required at many rentals.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Nunito Sans"/>
              </a:rPr>
              <a:t>Renter's insurance is very affordable.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Nunito Sans"/>
              </a:rPr>
              <a:t>Bundle it with your auto insurance or parent's  homeowners' insurance.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Nunito Sans"/>
              </a:rPr>
              <a:t>Inquire about: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Nunito Sans"/>
              </a:rPr>
              <a:t>Renter’s Insurance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Nunito Sans"/>
              </a:rPr>
              <a:t>General Liability Insurance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Nunito Sans"/>
              </a:rPr>
              <a:t>Flood Insurance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0237EF2-F43B-86DA-E517-1A1D1EC0B364}"/>
              </a:ext>
            </a:extLst>
          </p:cNvPr>
          <p:cNvSpPr txBox="1">
            <a:spLocks/>
          </p:cNvSpPr>
          <p:nvPr/>
        </p:nvSpPr>
        <p:spPr>
          <a:xfrm>
            <a:off x="11658600" y="1692810"/>
            <a:ext cx="12444983" cy="739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1200" baseline="0">
                <a:solidFill>
                  <a:schemeClr val="tx1"/>
                </a:solidFill>
                <a:latin typeface="Nunito Sans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Nunito Sans"/>
              </a:rPr>
              <a:t>YES!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79CFE7B-2E47-76BE-B88C-A0589EF896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6" b="5111"/>
          <a:stretch/>
        </p:blipFill>
        <p:spPr>
          <a:xfrm>
            <a:off x="-2" y="-1"/>
            <a:ext cx="11658601" cy="1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4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A309-C9D9-2641-9E3E-4E10A3A9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932" y="4813635"/>
            <a:ext cx="10243457" cy="1199383"/>
          </a:xfrm>
        </p:spPr>
        <p:txBody>
          <a:bodyPr>
            <a:normAutofit fontScale="90000"/>
          </a:bodyPr>
          <a:lstStyle/>
          <a:p>
            <a:r>
              <a:rPr lang="en-US" dirty="0"/>
              <a:t>SIGNING A LEASE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864B4FD4-2A41-0213-109A-DFA699F873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59"/>
          <a:stretch/>
        </p:blipFill>
        <p:spPr>
          <a:xfrm>
            <a:off x="12441382" y="0"/>
            <a:ext cx="11942618" cy="1141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9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A309-C9D9-2641-9E3E-4E10A3A9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188217"/>
            <a:ext cx="19955932" cy="119938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THE DIFFERENCE BETWEEN AN APPLICATION AND A LEASE?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F1DCFE-BE6C-8BA9-90EC-4640F18FCB8B}"/>
              </a:ext>
            </a:extLst>
          </p:cNvPr>
          <p:cNvSpPr txBox="1"/>
          <p:nvPr/>
        </p:nvSpPr>
        <p:spPr>
          <a:xfrm>
            <a:off x="4875786" y="3822096"/>
            <a:ext cx="4343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spc="600" dirty="0">
                <a:solidFill>
                  <a:schemeClr val="accent5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APPLICATION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C7817F-4E61-747A-59C3-C879BCDAC86D}"/>
              </a:ext>
            </a:extLst>
          </p:cNvPr>
          <p:cNvSpPr txBox="1"/>
          <p:nvPr/>
        </p:nvSpPr>
        <p:spPr>
          <a:xfrm>
            <a:off x="4875784" y="4648414"/>
            <a:ext cx="6082283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  <a:latin typeface="Nunito Sans"/>
                <a:ea typeface="Open Sans"/>
                <a:cs typeface="Open Sans"/>
              </a:rPr>
              <a:t>The rental application is a form that requests preliminary information about the potential tenant including the income, background checks, and credit checks.</a:t>
            </a:r>
            <a:endParaRPr lang="en-US" sz="3200" dirty="0">
              <a:solidFill>
                <a:schemeClr val="accent6"/>
              </a:solidFill>
              <a:latin typeface="Nunito Sans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CD964-4F24-7753-8685-CC7953146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52597" y="3843762"/>
            <a:ext cx="0" cy="52890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81184E-33CF-84ED-C85C-F1FA86AA6712}"/>
              </a:ext>
            </a:extLst>
          </p:cNvPr>
          <p:cNvSpPr txBox="1"/>
          <p:nvPr/>
        </p:nvSpPr>
        <p:spPr>
          <a:xfrm>
            <a:off x="14279774" y="3940667"/>
            <a:ext cx="434339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b="1" spc="600" dirty="0">
                <a:solidFill>
                  <a:schemeClr val="accent1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LEASE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7B1EE0-F4DA-0CE2-9198-79862D38FDFB}"/>
              </a:ext>
            </a:extLst>
          </p:cNvPr>
          <p:cNvSpPr txBox="1"/>
          <p:nvPr/>
        </p:nvSpPr>
        <p:spPr>
          <a:xfrm>
            <a:off x="14279773" y="4868934"/>
            <a:ext cx="5673571" cy="372409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6"/>
                </a:solidFill>
                <a:latin typeface="Nunito Sans"/>
                <a:ea typeface="Open Sans"/>
                <a:cs typeface="Open Sans"/>
              </a:rPr>
              <a:t>The rental lease is a </a:t>
            </a:r>
            <a:r>
              <a:rPr lang="en-US" sz="3200" b="1" dirty="0">
                <a:solidFill>
                  <a:srgbClr val="E2B126"/>
                </a:solidFill>
                <a:latin typeface="Nunito Sans"/>
                <a:ea typeface="Open Sans"/>
                <a:cs typeface="Open Sans"/>
              </a:rPr>
              <a:t>legal binding contract.</a:t>
            </a:r>
            <a:r>
              <a:rPr lang="en-US" sz="3200" dirty="0">
                <a:solidFill>
                  <a:schemeClr val="accent6"/>
                </a:solidFill>
                <a:latin typeface="Nunito Sans"/>
                <a:ea typeface="Open Sans"/>
                <a:cs typeface="Open Sans"/>
              </a:rPr>
              <a:t> Once you sign it, you are financially responsible for the entire term of the lease.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1319B5-8EB9-088C-0D8D-FC3B7DEE5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664791" y="3919001"/>
            <a:ext cx="0" cy="519217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AA3D3C0-B359-938C-911F-B42D2E2CB083}"/>
              </a:ext>
            </a:extLst>
          </p:cNvPr>
          <p:cNvSpPr txBox="1"/>
          <p:nvPr/>
        </p:nvSpPr>
        <p:spPr>
          <a:xfrm>
            <a:off x="4081474" y="10052617"/>
            <a:ext cx="1617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i="1" dirty="0">
                <a:solidFill>
                  <a:schemeClr val="accent6"/>
                </a:solidFill>
                <a:latin typeface="Nunito Sans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An application and lease can both be completed online. Read before you fill things out. </a:t>
            </a:r>
          </a:p>
        </p:txBody>
      </p:sp>
    </p:spTree>
    <p:extLst>
      <p:ext uri="{BB962C8B-B14F-4D97-AF65-F5344CB8AC3E}">
        <p14:creationId xmlns:p14="http://schemas.microsoft.com/office/powerpoint/2010/main" val="372384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7D2D9488-4C6B-324B-B294-861A2922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3" y="1201559"/>
            <a:ext cx="24366027" cy="1143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DIFFERENT TYPES OF LEASES:</a:t>
            </a:r>
            <a:br>
              <a:rPr lang="en-US" dirty="0"/>
            </a:br>
            <a:r>
              <a:rPr lang="en-US" sz="5300" dirty="0"/>
              <a:t>TRADITIONAL/CONVENTIONAL VS. INDIVIDUAL LEASES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6E53D2-C18C-56A8-3D00-A0E5CD37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7982" y="4089678"/>
            <a:ext cx="1752600" cy="1752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6B049D-469E-3CE5-D56F-55A0755CD955}"/>
              </a:ext>
            </a:extLst>
          </p:cNvPr>
          <p:cNvSpPr txBox="1"/>
          <p:nvPr/>
        </p:nvSpPr>
        <p:spPr>
          <a:xfrm>
            <a:off x="7078883" y="7062040"/>
            <a:ext cx="14213574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>
                <a:solidFill>
                  <a:schemeClr val="accent1"/>
                </a:solidFill>
                <a:latin typeface="Nunito Sans Black"/>
                <a:ea typeface="Open Sans Semibold"/>
                <a:cs typeface="Open Sans Semibold"/>
              </a:rPr>
              <a:t>INDIVIDUAL LEASES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Each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roommate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signs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their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own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lease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Apartment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complex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usually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finds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your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roommates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Apartment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is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usually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furnished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often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provides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internet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and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cable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6E65A1-584C-5BFC-31B3-17230FD96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7873" y="7671782"/>
            <a:ext cx="1752600" cy="1752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63361-3A4A-A755-E66C-BC7A72D36329}"/>
              </a:ext>
            </a:extLst>
          </p:cNvPr>
          <p:cNvSpPr txBox="1"/>
          <p:nvPr/>
        </p:nvSpPr>
        <p:spPr>
          <a:xfrm>
            <a:off x="7078883" y="3840517"/>
            <a:ext cx="14082946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>
                <a:solidFill>
                  <a:schemeClr val="accent2"/>
                </a:solidFill>
                <a:latin typeface="Nunito Sans Black"/>
                <a:ea typeface="Open Sans Semibold"/>
                <a:cs typeface="Open Sans Semibold"/>
              </a:rPr>
              <a:t>TRADITIONAL/CONVENTIONAL LEASES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You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are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responsible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for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finding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your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roommates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Apartment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is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usually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NOT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furnished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,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all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utilities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are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billed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separately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. </a:t>
            </a:r>
            <a:endParaRPr lang="tr-TR" sz="3200" b="1" dirty="0">
              <a:solidFill>
                <a:schemeClr val="bg1"/>
              </a:solidFill>
              <a:latin typeface="Nunito Sans SemiBold" pitchFamily="2" charset="77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ctr">
              <a:lnSpc>
                <a:spcPct val="150000"/>
              </a:lnSpc>
            </a:pPr>
            <a:endParaRPr lang="tr-TR" sz="3200" b="1" dirty="0">
              <a:solidFill>
                <a:schemeClr val="accent2"/>
              </a:solidFill>
              <a:latin typeface="Nunito Sans SemiBold" pitchFamily="2" charset="77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2" name="Graphic 11" descr="Man outline">
            <a:extLst>
              <a:ext uri="{FF2B5EF4-FFF2-40B4-BE49-F238E27FC236}">
                <a16:creationId xmlns:a16="http://schemas.microsoft.com/office/drawing/2014/main" id="{E53C20EC-B985-D0B8-BB3E-37017412A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7423" y="7881332"/>
            <a:ext cx="1333500" cy="1333500"/>
          </a:xfrm>
          <a:prstGeom prst="rect">
            <a:avLst/>
          </a:prstGeom>
        </p:spPr>
      </p:pic>
      <p:pic>
        <p:nvPicPr>
          <p:cNvPr id="14" name="Graphic 13" descr="Group of men outline">
            <a:extLst>
              <a:ext uri="{FF2B5EF4-FFF2-40B4-BE49-F238E27FC236}">
                <a16:creationId xmlns:a16="http://schemas.microsoft.com/office/drawing/2014/main" id="{F24A90BD-2BAF-B180-63BB-D50926768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4939" y="4236635"/>
            <a:ext cx="1458686" cy="145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8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1" y="1345381"/>
            <a:ext cx="11658599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INSTALLMENT PLAN VS. MONTHLY RENT</a:t>
            </a:r>
          </a:p>
        </p:txBody>
      </p:sp>
      <p:pic>
        <p:nvPicPr>
          <p:cNvPr id="5" name="Picture Placeholder 4" descr="A person writing on a piece of paper&#10;&#10;Description automatically generated with low confidence">
            <a:extLst>
              <a:ext uri="{FF2B5EF4-FFF2-40B4-BE49-F238E27FC236}">
                <a16:creationId xmlns:a16="http://schemas.microsoft.com/office/drawing/2014/main" id="{BDDD0578-EFD7-099F-B54E-69F0242766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8" r="21658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5401" y="3235456"/>
            <a:ext cx="10841025" cy="10469659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Nunito Sans"/>
              </a:rPr>
              <a:t>Installment Plan</a:t>
            </a:r>
            <a:r>
              <a:rPr lang="en-US" sz="3200" dirty="0">
                <a:latin typeface="Nunito Sans"/>
              </a:rPr>
              <a:t>: most of the rent for individual leases are paid in installment plans. </a:t>
            </a:r>
            <a:endParaRPr lang="en-US" sz="3200" dirty="0"/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The total rent is divided into the contracted months and divided</a:t>
            </a:r>
            <a:br>
              <a:rPr lang="en-US" sz="2400" dirty="0">
                <a:latin typeface="Nunito Sans"/>
              </a:rPr>
            </a:br>
            <a:r>
              <a:rPr lang="en-US" sz="2400" dirty="0">
                <a:latin typeface="Nunito Sans"/>
              </a:rPr>
              <a:t>out evenly among the number of months in your contract. Each installment is usually due on the 1</a:t>
            </a:r>
            <a:r>
              <a:rPr lang="en-US" sz="2400" baseline="30000" dirty="0">
                <a:latin typeface="Nunito Sans"/>
              </a:rPr>
              <a:t>st</a:t>
            </a:r>
            <a:r>
              <a:rPr lang="en-US" sz="2400" dirty="0">
                <a:latin typeface="Nunito Sans"/>
              </a:rPr>
              <a:t> of every month, even if you haven’t moved in yet.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You pay for 12 months even though you will typically live there only 11.5 months.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Monthly Rent: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most of the rent for the 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conventional</a:t>
            </a:r>
            <a:br>
              <a:rPr lang="en-US" sz="3200" dirty="0">
                <a:solidFill>
                  <a:srgbClr val="FFFFFF"/>
                </a:solidFill>
                <a:latin typeface="Nunito Sans"/>
              </a:rPr>
            </a:br>
            <a:r>
              <a:rPr lang="en-US" sz="3200" dirty="0">
                <a:solidFill>
                  <a:srgbClr val="FFFFFF"/>
                </a:solidFill>
                <a:latin typeface="Nunito Sans"/>
              </a:rPr>
              <a:t>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 traditional leases will be pro-rated by your </a:t>
            </a:r>
            <a:br>
              <a:rPr lang="en-US" sz="3200" dirty="0">
                <a:solidFill>
                  <a:srgbClr val="FFFFFF"/>
                </a:solidFill>
                <a:latin typeface="Nunito San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move-in date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.</a:t>
            </a:r>
            <a:endParaRPr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1371600" lvl="1" indent="-457200">
              <a:spcBef>
                <a:spcPts val="2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FFFF"/>
                </a:solidFill>
                <a:latin typeface="Nunito Sans"/>
              </a:rPr>
              <a:t>The following months rent is usually due on the 1</a:t>
            </a:r>
            <a:r>
              <a:rPr lang="en-US" sz="2400" baseline="30000" dirty="0">
                <a:solidFill>
                  <a:srgbClr val="FFFFFF"/>
                </a:solidFill>
                <a:latin typeface="Nunito Sans"/>
              </a:rPr>
              <a:t>st</a:t>
            </a:r>
            <a:r>
              <a:rPr lang="en-US" sz="2400" dirty="0">
                <a:solidFill>
                  <a:srgbClr val="FFFFFF"/>
                </a:solidFill>
                <a:latin typeface="Nunito Sans"/>
              </a:rPr>
              <a:t> of every month.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41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7D2D9488-4C6B-324B-B294-861A2922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476" y="1179893"/>
            <a:ext cx="24366027" cy="1143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DO YOU PREFER A </a:t>
            </a:r>
            <a:br>
              <a:rPr lang="en-US" dirty="0"/>
            </a:br>
            <a:r>
              <a:rPr lang="en-US" dirty="0"/>
              <a:t>HOUSE OR AN APARTMENT?</a:t>
            </a:r>
            <a:endParaRPr lang="en-US" sz="53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6E53D2-C18C-56A8-3D00-A0E5CD37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7650" y="3856497"/>
            <a:ext cx="1752600" cy="1752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accent4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6B049D-469E-3CE5-D56F-55A0755CD955}"/>
              </a:ext>
            </a:extLst>
          </p:cNvPr>
          <p:cNvSpPr txBox="1"/>
          <p:nvPr/>
        </p:nvSpPr>
        <p:spPr>
          <a:xfrm>
            <a:off x="14306575" y="3708084"/>
            <a:ext cx="7677477" cy="59400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>
                <a:solidFill>
                  <a:schemeClr val="accent4"/>
                </a:solidFill>
                <a:latin typeface="Nunito Sans Black"/>
                <a:ea typeface="Open Sans Semibold"/>
                <a:cs typeface="Open Sans Semibold"/>
              </a:rPr>
              <a:t>APARTMENT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Amenities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are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included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Maintenence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is 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included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Management is on-site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SOME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utilities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are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usually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included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Usually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on a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bus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route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or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within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walking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distance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to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campus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Community</a:t>
            </a:r>
            <a:r>
              <a:rPr lang="tr-TR" sz="3200" b="1" dirty="0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 </a:t>
            </a:r>
            <a:r>
              <a:rPr lang="tr-TR" sz="3200" b="1" dirty="0" err="1">
                <a:solidFill>
                  <a:schemeClr val="bg1"/>
                </a:solidFill>
                <a:latin typeface="Nunito Sans SemiBold"/>
                <a:ea typeface="Open Sans Semibold"/>
                <a:cs typeface="Open Sans Semibold"/>
              </a:rPr>
              <a:t>environment</a:t>
            </a:r>
            <a:endParaRPr lang="tr-TR" sz="3200" b="1" dirty="0">
              <a:solidFill>
                <a:schemeClr val="bg1"/>
              </a:solidFill>
              <a:latin typeface="Nunito Sans SemiBold"/>
              <a:ea typeface="Open Sans Semibold"/>
              <a:cs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6E65A1-584C-5BFC-31B3-17230FD96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924522" y="3704833"/>
            <a:ext cx="1752600" cy="1752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63361-3A4A-A755-E66C-BC7A72D36329}"/>
              </a:ext>
            </a:extLst>
          </p:cNvPr>
          <p:cNvSpPr txBox="1"/>
          <p:nvPr/>
        </p:nvSpPr>
        <p:spPr>
          <a:xfrm>
            <a:off x="3431525" y="3858595"/>
            <a:ext cx="7321889" cy="74174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b="1" dirty="0">
                <a:solidFill>
                  <a:schemeClr val="accent5"/>
                </a:solidFill>
                <a:latin typeface="Nunito Sans Black"/>
                <a:ea typeface="Open Sans Semibold"/>
                <a:cs typeface="Open Sans Semibold"/>
              </a:rPr>
              <a:t>HOUSE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Usually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more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spacious</a:t>
            </a:r>
            <a:endParaRPr lang="tr-TR" sz="3200" dirty="0">
              <a:solidFill>
                <a:schemeClr val="bg1"/>
              </a:solidFill>
              <a:latin typeface="Nunito Sans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Usually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offers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more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privacy</a:t>
            </a:r>
            <a:endParaRPr lang="tr-TR" sz="3200" dirty="0">
              <a:solidFill>
                <a:schemeClr val="bg1"/>
              </a:solidFill>
              <a:latin typeface="Nunito Sans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Usually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has a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yard</a:t>
            </a:r>
            <a:endParaRPr lang="tr-TR" sz="3200" dirty="0">
              <a:solidFill>
                <a:schemeClr val="bg1"/>
              </a:solidFill>
              <a:latin typeface="Nunito Sans"/>
              <a:ea typeface="Open Sans Semibold"/>
              <a:cs typeface="Open Sans Semibold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Utilities, internet, 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and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cable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 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are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usually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NOT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included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 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City of San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Marcos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has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occupancy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restrictions</a:t>
            </a:r>
            <a:endParaRPr lang="tr-TR" sz="3200" dirty="0">
              <a:solidFill>
                <a:schemeClr val="bg1"/>
              </a:solidFill>
              <a:latin typeface="Nunito Sans"/>
              <a:ea typeface="Open Sans Semibold"/>
              <a:cs typeface="Open Sans Semibold"/>
            </a:endParaRPr>
          </a:p>
          <a:p>
            <a:pPr marL="13716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Single-family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zoning</a:t>
            </a:r>
            <a:r>
              <a:rPr lang="tr-TR" sz="3200" dirty="0">
                <a:solidFill>
                  <a:schemeClr val="bg1"/>
                </a:solidFill>
                <a:latin typeface="Nunito Sans"/>
                <a:ea typeface="Open Sans Semibold"/>
                <a:cs typeface="Open Sans Semibold"/>
              </a:rPr>
              <a:t> </a:t>
            </a:r>
            <a:endParaRPr lang="tr-TR" sz="3200" dirty="0">
              <a:solidFill>
                <a:schemeClr val="bg1"/>
              </a:solidFill>
              <a:latin typeface="Nunito Sans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ctr">
              <a:lnSpc>
                <a:spcPct val="150000"/>
              </a:lnSpc>
            </a:pPr>
            <a:endParaRPr lang="tr-TR" sz="3200" b="1" dirty="0">
              <a:solidFill>
                <a:schemeClr val="accent2"/>
              </a:solidFill>
              <a:latin typeface="Nunito Sans SemiBold" pitchFamily="2" charset="77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7" name="Graphic 6" descr="Home outline">
            <a:extLst>
              <a:ext uri="{FF2B5EF4-FFF2-40B4-BE49-F238E27FC236}">
                <a16:creationId xmlns:a16="http://schemas.microsoft.com/office/drawing/2014/main" id="{1C815430-5B28-1E3B-ABD2-A99C67132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275" y="4023231"/>
            <a:ext cx="1375799" cy="1375799"/>
          </a:xfrm>
          <a:prstGeom prst="rect">
            <a:avLst/>
          </a:prstGeom>
        </p:spPr>
      </p:pic>
      <p:pic>
        <p:nvPicPr>
          <p:cNvPr id="9" name="Graphic 8" descr="Key outline">
            <a:extLst>
              <a:ext uri="{FF2B5EF4-FFF2-40B4-BE49-F238E27FC236}">
                <a16:creationId xmlns:a16="http://schemas.microsoft.com/office/drawing/2014/main" id="{25140EDE-AA2A-9ED5-2B1B-9E09955DB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12922" y="3893232"/>
            <a:ext cx="1375799" cy="13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3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7835" y="1167810"/>
            <a:ext cx="12444983" cy="1088955"/>
          </a:xfrm>
        </p:spPr>
        <p:txBody>
          <a:bodyPr>
            <a:noAutofit/>
          </a:bodyPr>
          <a:lstStyle/>
          <a:p>
            <a:r>
              <a:rPr lang="en-US" sz="5400" dirty="0">
                <a:latin typeface="Nunito Sans"/>
              </a:rPr>
              <a:t>WHAT IS THE LOCATION AND WHAT AMENITIES ARE PROVIDED?</a:t>
            </a:r>
          </a:p>
        </p:txBody>
      </p:sp>
      <p:pic>
        <p:nvPicPr>
          <p:cNvPr id="9" name="Picture Placeholder 8" descr="A picture containing tree, outdoor, road, street&#10;&#10;Description automatically generated">
            <a:extLst>
              <a:ext uri="{FF2B5EF4-FFF2-40B4-BE49-F238E27FC236}">
                <a16:creationId xmlns:a16="http://schemas.microsoft.com/office/drawing/2014/main" id="{428FA97C-EB35-B7F5-6315-FC19BC20F0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3" t="13793" r="27556"/>
          <a:stretch/>
        </p:blipFill>
        <p:spPr>
          <a:xfrm>
            <a:off x="0" y="-1"/>
            <a:ext cx="11658600" cy="1143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33544" y="3084688"/>
            <a:ext cx="11801580" cy="8717056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Location, location, location—how close is it to TXST and places that you frequent?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Pick a location that is good for you and within budget.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How will you get to class?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Walk or bike.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Ride the bus.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What amenities are offered, and will you use them?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Does it come furnished?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Couch, bed, desk, chair, etc.</a:t>
            </a:r>
          </a:p>
          <a:p>
            <a:endParaRPr lang="en-US" sz="3200" dirty="0"/>
          </a:p>
          <a:p>
            <a:pPr marL="1371600" lvl="1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26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1" y="1345381"/>
            <a:ext cx="11658599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KNOW THE PROPERTIES START AND END DATES</a:t>
            </a:r>
          </a:p>
        </p:txBody>
      </p:sp>
      <p:pic>
        <p:nvPicPr>
          <p:cNvPr id="5" name="Picture Placeholder 4" descr="A picture containing water, outdoor, yellow, river&#10;&#10;Description automatically generated">
            <a:extLst>
              <a:ext uri="{FF2B5EF4-FFF2-40B4-BE49-F238E27FC236}">
                <a16:creationId xmlns:a16="http://schemas.microsoft.com/office/drawing/2014/main" id="{CFD73691-F54A-2D5A-5609-2FDB9EE6A3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7" r="21637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5401" y="2758662"/>
            <a:ext cx="10819254" cy="10480544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Many individual lease dates are not flexible.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/>
              </a:rPr>
              <a:t>This is very important if you are planning to attend summer school at TXST.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Know the length of the lease before signing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.</a:t>
            </a:r>
            <a:endParaRPr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What are the move-in and move out dates and does that work with your schedule?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If you like where you live, consider staying!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 </a:t>
            </a:r>
            <a:endParaRPr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Moving costs money</a:t>
            </a:r>
            <a:r>
              <a:rPr lang="en-US" sz="2400" dirty="0">
                <a:solidFill>
                  <a:srgbClr val="FFFFFF"/>
                </a:solidFill>
                <a:latin typeface="Nunito Sans"/>
              </a:rPr>
              <a:t>!</a:t>
            </a:r>
            <a:endParaRPr lang="en-US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Will there be a gap between your leases?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If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 so, where will you be living?</a:t>
            </a:r>
            <a:endParaRPr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Where will you store your belongings?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542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A3AE9ED-5FE5-E445-9C56-BC39E3F13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590" y="1574771"/>
            <a:ext cx="11684858" cy="914400"/>
          </a:xfrm>
        </p:spPr>
        <p:txBody>
          <a:bodyPr>
            <a:noAutofit/>
          </a:bodyPr>
          <a:lstStyle/>
          <a:p>
            <a:r>
              <a:rPr lang="en-US" sz="5400" dirty="0"/>
              <a:t>TIPS BEFORE SIGNING A LEASE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831650-D6C6-5D62-3855-252A50205493}"/>
              </a:ext>
            </a:extLst>
          </p:cNvPr>
          <p:cNvSpPr/>
          <p:nvPr/>
        </p:nvSpPr>
        <p:spPr>
          <a:xfrm>
            <a:off x="1393117" y="2999685"/>
            <a:ext cx="11335331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chemeClr val="accent4"/>
                </a:solidFill>
                <a:latin typeface="Nunito Sans Black"/>
                <a:ea typeface="Open Sans"/>
                <a:cs typeface="Open Sans"/>
              </a:rPr>
              <a:t>DO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D8429D-465F-0F4C-EAB6-C5783FC30797}"/>
              </a:ext>
            </a:extLst>
          </p:cNvPr>
          <p:cNvSpPr/>
          <p:nvPr/>
        </p:nvSpPr>
        <p:spPr>
          <a:xfrm>
            <a:off x="14311090" y="3720654"/>
            <a:ext cx="4967925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chemeClr val="accent6"/>
                </a:solidFill>
                <a:latin typeface="Nunito Sans Black"/>
                <a:ea typeface="Open Sans"/>
                <a:cs typeface="Open Sans"/>
              </a:rPr>
              <a:t>DON’T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0CA17-04A6-6B53-FE8D-EF926882ADC3}"/>
              </a:ext>
            </a:extLst>
          </p:cNvPr>
          <p:cNvSpPr txBox="1"/>
          <p:nvPr/>
        </p:nvSpPr>
        <p:spPr>
          <a:xfrm>
            <a:off x="1391641" y="4381421"/>
            <a:ext cx="11335331" cy="58400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Stick to your budget.</a:t>
            </a:r>
            <a:endParaRPr lang="en-US" dirty="0">
              <a:solidFill>
                <a:schemeClr val="accent4"/>
              </a:solidFill>
              <a:latin typeface="Nunito Sans SemiBold"/>
              <a:cs typeface="Calibri" panose="020F0502020204030204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Know the length of the lease.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Research current reviews online.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Get everything in writing.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Visit the properties and ask questions.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Nunito Sans SemiBold"/>
                <a:ea typeface="Open Sans Semibold"/>
                <a:cs typeface="Open Sans Semibold"/>
              </a:rPr>
              <a:t>Be cautious when visiting a property that is under construction.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499439-2565-5BAC-3DC3-A9199EFD99A2}"/>
              </a:ext>
            </a:extLst>
          </p:cNvPr>
          <p:cNvSpPr txBox="1"/>
          <p:nvPr/>
        </p:nvSpPr>
        <p:spPr>
          <a:xfrm>
            <a:off x="14311377" y="5108255"/>
            <a:ext cx="7001178" cy="25160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6"/>
                </a:solidFill>
                <a:latin typeface="Nunito Sans SemiBold"/>
                <a:ea typeface="Open Sans Semibold"/>
                <a:cs typeface="Open Sans Semibold"/>
              </a:rPr>
              <a:t>Sign multiple leases for multiple properties.</a:t>
            </a:r>
            <a:endParaRPr lang="en-US" dirty="0">
              <a:solidFill>
                <a:schemeClr val="accent6"/>
              </a:solidFill>
              <a:latin typeface="Nunito Sans SemiBold"/>
              <a:ea typeface="Open Sans Semibold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accent6"/>
                </a:solidFill>
                <a:latin typeface="Nunito Sans SemiBold"/>
                <a:ea typeface="Open Sans Semibold"/>
                <a:cs typeface="Open Sans Semibold"/>
              </a:rPr>
              <a:t>Rush the process.</a:t>
            </a:r>
          </a:p>
        </p:txBody>
      </p:sp>
    </p:spTree>
    <p:extLst>
      <p:ext uri="{BB962C8B-B14F-4D97-AF65-F5344CB8AC3E}">
        <p14:creationId xmlns:p14="http://schemas.microsoft.com/office/powerpoint/2010/main" val="323665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7835" y="1167810"/>
            <a:ext cx="12444983" cy="108895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MAKE AN APPOINTMENT WITH THE ATTORNEY FOR STUDENTS</a:t>
            </a:r>
          </a:p>
        </p:txBody>
      </p:sp>
      <p:pic>
        <p:nvPicPr>
          <p:cNvPr id="4" name="Picture Placeholder 3" descr="Two people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DF9591D8-9D18-E142-B0F1-D3532F0C14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 t="3057" r="23421" b="3053"/>
          <a:stretch/>
        </p:blipFill>
        <p:spPr>
          <a:xfrm>
            <a:off x="0" y="-1"/>
            <a:ext cx="11658600" cy="1143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69370" y="3084688"/>
            <a:ext cx="11104895" cy="8717056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It’s no extra cost! It's already paid for with student fees.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Located on the 5</a:t>
            </a:r>
            <a:r>
              <a:rPr lang="en-US" sz="3200" baseline="30000" dirty="0">
                <a:latin typeface="Nunito Sans"/>
              </a:rPr>
              <a:t>th</a:t>
            </a:r>
            <a:r>
              <a:rPr lang="en-US" sz="3200" dirty="0">
                <a:latin typeface="Nunito Sans"/>
              </a:rPr>
              <a:t> floor of the LBJ Student Center.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Before signing a lease, consider making an appointment to meet with them and review: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An unsigned lease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A list of move-in costs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A list of move-out costs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A copy of all addenda</a:t>
            </a:r>
          </a:p>
          <a:p>
            <a:endParaRPr lang="en-US" sz="3200" dirty="0"/>
          </a:p>
          <a:p>
            <a:pPr marL="1371600" lvl="1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4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A309-C9D9-2641-9E3E-4E10A3A9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84" y="5445257"/>
            <a:ext cx="11735816" cy="2205223"/>
          </a:xfrm>
        </p:spPr>
        <p:txBody>
          <a:bodyPr>
            <a:normAutofit/>
          </a:bodyPr>
          <a:lstStyle/>
          <a:p>
            <a:r>
              <a:rPr lang="en-US" dirty="0"/>
              <a:t>MOVING IN AND OUT</a:t>
            </a:r>
          </a:p>
        </p:txBody>
      </p:sp>
      <p:pic>
        <p:nvPicPr>
          <p:cNvPr id="6" name="Picture 5" descr="A picture containing floor, porch&#10;&#10;Description automatically generated">
            <a:extLst>
              <a:ext uri="{FF2B5EF4-FFF2-40B4-BE49-F238E27FC236}">
                <a16:creationId xmlns:a16="http://schemas.microsoft.com/office/drawing/2014/main" id="{6DBE1531-34BF-92FA-A918-2BD9F78F76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44"/>
          <a:stretch/>
        </p:blipFill>
        <p:spPr>
          <a:xfrm>
            <a:off x="11563349" y="0"/>
            <a:ext cx="12820651" cy="1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78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1" y="1345381"/>
            <a:ext cx="11658599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MOVING IN</a:t>
            </a:r>
          </a:p>
        </p:txBody>
      </p:sp>
      <p:pic>
        <p:nvPicPr>
          <p:cNvPr id="5" name="Picture Placeholder 4" descr="A picture containing person, outdoor, child&#10;&#10;Description automatically generated">
            <a:extLst>
              <a:ext uri="{FF2B5EF4-FFF2-40B4-BE49-F238E27FC236}">
                <a16:creationId xmlns:a16="http://schemas.microsoft.com/office/drawing/2014/main" id="{F2FA9F59-32E0-70FB-C1BD-6098562D35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8" t="10943" r="25753"/>
          <a:stretch/>
        </p:blipFill>
        <p:spPr>
          <a:xfrm>
            <a:off x="0" y="-1"/>
            <a:ext cx="11658600" cy="1371600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7861" y="2919876"/>
            <a:ext cx="10971654" cy="10480544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Nunito Sans"/>
              </a:rPr>
              <a:t>Take pictures and videos of the apartment and email them to yourself.</a:t>
            </a: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Be </a:t>
            </a:r>
            <a:r>
              <a:rPr lang="en-US" sz="3600" dirty="0">
                <a:solidFill>
                  <a:srgbClr val="FFFFFF"/>
                </a:solidFill>
                <a:latin typeface="Nunito Sans"/>
              </a:rPr>
              <a:t>detailed and specific when completing your apartment condition form. Report maintenance items separately and keep a copy for your own records.</a:t>
            </a:r>
            <a:endParaRPr lang="en-US" sz="36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Make sure your water, electricity, and gas are turned on and in your name</a:t>
            </a:r>
            <a:r>
              <a:rPr lang="en-US" sz="3600" dirty="0">
                <a:solidFill>
                  <a:srgbClr val="FFFFFF"/>
                </a:solidFill>
                <a:latin typeface="Nunito Sans"/>
              </a:rPr>
              <a:t>.</a:t>
            </a:r>
            <a:endParaRPr lang="en-US" sz="3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Consider using a utility sharing service to divide the bill between roommates</a:t>
            </a:r>
            <a:r>
              <a:rPr lang="en-US" sz="3600" dirty="0">
                <a:solidFill>
                  <a:srgbClr val="FFFFFF"/>
                </a:solidFill>
                <a:latin typeface="Nunito Sans"/>
              </a:rPr>
              <a:t>.</a:t>
            </a:r>
            <a:endParaRPr lang="en-US" sz="3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742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0" y="886149"/>
            <a:ext cx="12444983" cy="108895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ROOMMATE MANAGEMENT</a:t>
            </a:r>
          </a:p>
        </p:txBody>
      </p:sp>
      <p:pic>
        <p:nvPicPr>
          <p:cNvPr id="4" name="Picture Placeholder 3" descr="Women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20D5D27C-2AB0-2008-5980-62F71DFB38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 t="12075" r="35717" b="6007"/>
          <a:stretch/>
        </p:blipFill>
        <p:spPr>
          <a:xfrm>
            <a:off x="0" y="-1"/>
            <a:ext cx="11658600" cy="1143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87709" y="2239706"/>
            <a:ext cx="11104895" cy="8717056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Establish standards that everyone agrees upon: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Create a roommate agreement </a:t>
            </a:r>
            <a:endParaRPr lang="en-US" sz="3200" dirty="0">
              <a:solidFill>
                <a:schemeClr val="tx1"/>
              </a:solidFill>
            </a:endParaRP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Cleanliness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Quiet Times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Space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Groceries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Visitors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Respect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Nunito Sans"/>
              </a:rPr>
              <a:t>Communication</a:t>
            </a:r>
          </a:p>
          <a:p>
            <a:endParaRPr lang="en-US" sz="3200" dirty="0"/>
          </a:p>
          <a:p>
            <a:pPr marL="1371600" lvl="1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31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401" y="1345381"/>
            <a:ext cx="11658599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MAINTENANCE AND REPAIRS</a:t>
            </a:r>
          </a:p>
        </p:txBody>
      </p:sp>
      <p:pic>
        <p:nvPicPr>
          <p:cNvPr id="5" name="Picture Placeholder 4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4263BE9F-6BA1-F5DB-D833-F8268D36E7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8" r="9358"/>
          <a:stretch/>
        </p:blipFill>
        <p:spPr>
          <a:xfrm>
            <a:off x="0" y="-1"/>
            <a:ext cx="11658600" cy="1371600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27861" y="2941542"/>
            <a:ext cx="11385311" cy="10480544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latin typeface="Nunito Sans"/>
              </a:rPr>
              <a:t>When submitting maintenance requests, send them in writing through the US Postal Mail. This is the only way that Texas law recognizes your request.</a:t>
            </a:r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Never withhold rent!</a:t>
            </a:r>
            <a:endParaRPr lang="en-US" sz="40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FF"/>
                </a:solidFill>
                <a:latin typeface="Nunito Sans"/>
              </a:rPr>
              <a:t>You did NOT sign a lease that said “I’ll pay the rent until something breaks”.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If you don’t pay, you still will be responsible for late fees which could lead to an eviction.</a:t>
            </a:r>
            <a:endParaRPr lang="en-US" sz="40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  <a:ea typeface="+mn-ea"/>
              <a:cs typeface="+mn-cs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260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7C572126-44DE-2D4A-98C7-538B4A29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198" y="1371039"/>
            <a:ext cx="18288000" cy="114356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Nunito Sans"/>
              </a:rPr>
              <a:t>BOBCAT SAFETY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12B732E-FC1D-B177-3F65-55D213EA4393}"/>
              </a:ext>
            </a:extLst>
          </p:cNvPr>
          <p:cNvSpPr txBox="1">
            <a:spLocks/>
          </p:cNvSpPr>
          <p:nvPr/>
        </p:nvSpPr>
        <p:spPr>
          <a:xfrm>
            <a:off x="1120198" y="2766136"/>
            <a:ext cx="11071802" cy="797682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 kern="1200">
                <a:solidFill>
                  <a:schemeClr val="accent6"/>
                </a:solidFill>
                <a:latin typeface="Nunito Sans" pitchFamily="2" charset="77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Use the Bobcat Guardian App.</a:t>
            </a:r>
            <a:endParaRPr lang="en-US" sz="3200" dirty="0"/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Lock doors and windows—this includes sliding doors!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Wear bright or reflective clothing when walking or running after dark.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Let a friend or roommate know when you are leaving, where you are going, and when you will be back.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Check the batteries on your smoke detector and replace </a:t>
            </a:r>
            <a:br>
              <a:rPr lang="en-US" sz="3200" dirty="0">
                <a:solidFill>
                  <a:srgbClr val="FFFFFF"/>
                </a:solidFill>
                <a:latin typeface="Nunito Sans"/>
              </a:rPr>
            </a:br>
            <a:r>
              <a:rPr lang="en-US" sz="3200" dirty="0">
                <a:solidFill>
                  <a:srgbClr val="FFFFFF"/>
                </a:solidFill>
                <a:latin typeface="Nunito Sans"/>
              </a:rPr>
              <a:t>as needed.</a:t>
            </a:r>
            <a:endParaRPr lang="en-US" sz="3200" dirty="0">
              <a:solidFill>
                <a:srgbClr val="FFFFFF"/>
              </a:solidFill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Questions to ask yourself:</a:t>
            </a:r>
          </a:p>
          <a:p>
            <a:pPr marL="1828800" lvl="1">
              <a:lnSpc>
                <a:spcPct val="100000"/>
              </a:lnSpc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Does your space have sprinklers and fire extinguishers? </a:t>
            </a:r>
            <a:endParaRPr lang="en-US" sz="3200" dirty="0">
              <a:solidFill>
                <a:srgbClr val="FFFFFF"/>
              </a:solidFill>
              <a:latin typeface="Nunito Sans"/>
              <a:cs typeface="Calibri" panose="020F0502020204030204"/>
            </a:endParaRPr>
          </a:p>
          <a:p>
            <a:pPr marL="1828800" lvl="1">
              <a:lnSpc>
                <a:spcPct val="100000"/>
              </a:lnSpc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Do you have a fire escape plan?</a:t>
            </a:r>
            <a:endParaRPr lang="en-US" sz="3200" dirty="0">
              <a:solidFill>
                <a:srgbClr val="FFFFFF"/>
              </a:solidFill>
              <a:latin typeface="Nunito Sans"/>
              <a:cs typeface="Calibri" panose="020F0502020204030204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FF"/>
              </a:solidFill>
            </a:endParaRPr>
          </a:p>
          <a:p>
            <a:pPr lvl="1">
              <a:lnSpc>
                <a:spcPct val="100000"/>
              </a:lnSpc>
            </a:pPr>
            <a:endParaRPr lang="en-US" sz="3200" dirty="0">
              <a:latin typeface="Nunito Sans"/>
              <a:cs typeface="Calibri" panose="020F0502020204030204"/>
            </a:endParaRP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796C34E-1647-999E-BABE-4F5E8C66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9170" y="0"/>
            <a:ext cx="11394830" cy="113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5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716531-EED7-E349-943E-3DD27A74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013" y="1348112"/>
            <a:ext cx="12412326" cy="1872726"/>
          </a:xfrm>
        </p:spPr>
        <p:txBody>
          <a:bodyPr>
            <a:noAutofit/>
          </a:bodyPr>
          <a:lstStyle/>
          <a:p>
            <a:r>
              <a:rPr lang="en-US" sz="5400" dirty="0">
                <a:latin typeface="Nunito Sans"/>
              </a:rPr>
              <a:t>BE COMMUNITY AWARE &amp;</a:t>
            </a:r>
            <a:br>
              <a:rPr lang="en-US" sz="5400" dirty="0">
                <a:latin typeface="Nunito Sans"/>
              </a:rPr>
            </a:br>
            <a:r>
              <a:rPr lang="en-US" sz="5400" dirty="0">
                <a:latin typeface="Nunito Sans"/>
              </a:rPr>
              <a:t>A GOOD NEIGHBOR</a:t>
            </a:r>
          </a:p>
        </p:txBody>
      </p:sp>
      <p:pic>
        <p:nvPicPr>
          <p:cNvPr id="4" name="Picture Placeholder 3" descr="A picture containing outdoor, grass&#10;&#10;Description automatically generated">
            <a:extLst>
              <a:ext uri="{FF2B5EF4-FFF2-40B4-BE49-F238E27FC236}">
                <a16:creationId xmlns:a16="http://schemas.microsoft.com/office/drawing/2014/main" id="{F28504CB-4D4C-AFD2-94B1-4C5A68A0D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5049" r="33936" b="2652"/>
          <a:stretch/>
        </p:blipFill>
        <p:spPr>
          <a:xfrm>
            <a:off x="0" y="-1"/>
            <a:ext cx="11658600" cy="1143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BAAACF-F22F-BF46-B5A4-58014C95CD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32404" y="3659414"/>
            <a:ext cx="11104895" cy="6888256"/>
          </a:xfrm>
        </p:spPr>
        <p:txBody>
          <a:bodyPr lIns="91440" tIns="45720" rIns="91440" bIns="45720" anchor="t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Nunito Sans"/>
              </a:rPr>
              <a:t>Introduce yourself to your neighbors—you never know when you might need a favor.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Nunito Sans"/>
              </a:rPr>
              <a:t>Know your noise level and how loud is too loud?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Nunito Sans"/>
              </a:rPr>
              <a:t>Know parking regulations on- and off-campus. </a:t>
            </a:r>
            <a:endParaRPr lang="en-US" sz="4000" dirty="0"/>
          </a:p>
          <a:p>
            <a:endParaRPr lang="en-US" sz="3200" dirty="0"/>
          </a:p>
          <a:p>
            <a:pPr marL="1371600" lvl="1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774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63586D-E2A8-CC4C-A59E-24C9664D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2071" y="1367047"/>
            <a:ext cx="11658599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MOVING OUT CHECKLIST</a:t>
            </a:r>
          </a:p>
        </p:txBody>
      </p:sp>
      <p:pic>
        <p:nvPicPr>
          <p:cNvPr id="5" name="Picture Placeholder 4" descr="A person holding a box&#10;&#10;Description automatically generated with medium confidence">
            <a:extLst>
              <a:ext uri="{FF2B5EF4-FFF2-40B4-BE49-F238E27FC236}">
                <a16:creationId xmlns:a16="http://schemas.microsoft.com/office/drawing/2014/main" id="{EBFC87BD-B44B-9594-7A1B-4B8F4EAA93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7" r="21637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B0E36C-0987-0542-9D20-8C3BDCC0EC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54531" y="2746546"/>
            <a:ext cx="11385311" cy="10480544"/>
          </a:xfrm>
        </p:spPr>
        <p:txBody>
          <a:bodyPr lIns="91440" tIns="45720" rIns="91440" bIns="45720"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Nunito Sans"/>
              </a:rPr>
              <a:t>Know when your lease ends.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Complete a notice to vacate letter, if required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.</a:t>
            </a:r>
            <a:endParaRPr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Request a bulky waste pick up, if needed. 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Nunito Sans"/>
              </a:rPr>
              <a:t>For furniture and big items.</a:t>
            </a:r>
            <a:endParaRPr lang="en-US" sz="32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Clean the apartment! Most apartments will give you a detail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ed list of what needs to be cleaned.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Take video/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pictures of the final condition. Compare it with your move-in photos and videos you took. </a:t>
            </a:r>
            <a:endParaRPr lang="en-US" sz="32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/>
              </a:rPr>
              <a:t>Do NOT leave anything in the apartment when moving out. You </a:t>
            </a:r>
            <a:r>
              <a:rPr lang="en-US" sz="3200" dirty="0">
                <a:solidFill>
                  <a:srgbClr val="FFFFFF"/>
                </a:solidFill>
                <a:latin typeface="Nunito Sans"/>
              </a:rPr>
              <a:t>will be charged a haul out fee.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" pitchFamily="2" charset="77"/>
                <a:ea typeface="+mn-ea"/>
                <a:cs typeface="+mn-cs"/>
              </a:rPr>
              <a:t>Schedule a walk through. </a:t>
            </a:r>
            <a:endParaRPr lang="en-US" sz="32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" pitchFamily="2" charset="77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813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6026E09B-D91C-164F-B311-1D82BFCB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997" y="1081893"/>
            <a:ext cx="10530146" cy="1143562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301E851-55D8-ACCD-8AA6-DA4B96718631}"/>
              </a:ext>
            </a:extLst>
          </p:cNvPr>
          <p:cNvSpPr txBox="1">
            <a:spLocks/>
          </p:cNvSpPr>
          <p:nvPr/>
        </p:nvSpPr>
        <p:spPr>
          <a:xfrm>
            <a:off x="-2025057" y="4580975"/>
            <a:ext cx="11385311" cy="1048054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accent6"/>
                </a:solidFill>
                <a:latin typeface="Nunito Sans" pitchFamily="2" charset="77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chemeClr val="accent1"/>
                </a:solidFill>
                <a:latin typeface="Nunito Sans Black"/>
              </a:rPr>
              <a:t>CONTACT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Nunito Sans"/>
              </a:rPr>
              <a:t>offcampusliving@txstate.edu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Nunito Sans"/>
              </a:rPr>
              <a:t>512.245.5595</a:t>
            </a:r>
            <a:endParaRPr lang="en-US" sz="3200" dirty="0">
              <a:solidFill>
                <a:schemeClr val="accent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lvl="1" algn="ctr"/>
            <a:endParaRPr lang="en-US" sz="240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266CCAE-D336-31BA-DF97-AC6D017BAB04}"/>
              </a:ext>
            </a:extLst>
          </p:cNvPr>
          <p:cNvSpPr txBox="1">
            <a:spLocks/>
          </p:cNvSpPr>
          <p:nvPr/>
        </p:nvSpPr>
        <p:spPr>
          <a:xfrm>
            <a:off x="10147946" y="2185643"/>
            <a:ext cx="11385311" cy="1048054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l" defTabSz="1828800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accent6"/>
                </a:solidFill>
                <a:latin typeface="Nunito Sans" pitchFamily="2" charset="77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chemeClr val="accent3"/>
                </a:solidFill>
              </a:rPr>
              <a:t>Off-Campus Housing Marketplace</a:t>
            </a:r>
          </a:p>
          <a:p>
            <a:r>
              <a:rPr lang="en-US" sz="3600" b="1" i="1" dirty="0">
                <a:solidFill>
                  <a:schemeClr val="bg1"/>
                </a:solidFill>
                <a:latin typeface="Nunito Sans"/>
              </a:rPr>
              <a:t>offcampushousing.txstate.edu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44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4400" dirty="0">
              <a:solidFill>
                <a:srgbClr val="FF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4400" dirty="0">
              <a:solidFill>
                <a:srgbClr val="FFFFFF"/>
              </a:solidFill>
            </a:endParaRPr>
          </a:p>
          <a:p>
            <a:r>
              <a:rPr lang="en-US" sz="4400" dirty="0">
                <a:solidFill>
                  <a:schemeClr val="tx2"/>
                </a:solidFill>
                <a:latin typeface="Nunito Sans"/>
              </a:rPr>
              <a:t>Guide to Living Off-Campus</a:t>
            </a:r>
          </a:p>
          <a:p>
            <a:r>
              <a:rPr lang="en-US" sz="3600" b="1" i="1" dirty="0">
                <a:solidFill>
                  <a:schemeClr val="bg1"/>
                </a:solidFill>
                <a:latin typeface="Nunito Sans"/>
              </a:rPr>
              <a:t>reslife.txst.edu/off-campus/guide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FFFF"/>
              </a:solidFill>
            </a:endParaRPr>
          </a:p>
          <a:p>
            <a:pPr lvl="1">
              <a:lnSpc>
                <a:spcPct val="150000"/>
              </a:lnSpc>
            </a:pPr>
            <a:endParaRPr lang="en-US" sz="2400" dirty="0">
              <a:cs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C28E2-6AC7-66E3-2BBB-7CB85F6EA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9565" y="1613862"/>
            <a:ext cx="3751438" cy="36778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BBEE78-2025-7A86-D7B3-E2EFF7E3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3271" y="7182140"/>
            <a:ext cx="3747732" cy="374773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BA9974D-EC4E-1E6E-4460-D08915E86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50018" y="2481277"/>
            <a:ext cx="1752600" cy="1752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accent4"/>
              </a:solidFill>
              <a:highlight>
                <a:srgbClr val="FFFF00"/>
              </a:highlight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06EE13-AB71-8A5A-D770-A32F62158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49837" y="8562492"/>
            <a:ext cx="1752600" cy="17526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12" name="Graphic 11" descr="Open book outline">
            <a:extLst>
              <a:ext uri="{FF2B5EF4-FFF2-40B4-BE49-F238E27FC236}">
                <a16:creationId xmlns:a16="http://schemas.microsoft.com/office/drawing/2014/main" id="{21514801-C80C-ED87-32A4-B00C9ECFAB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6143" y="8774658"/>
            <a:ext cx="1371600" cy="1371600"/>
          </a:xfrm>
          <a:prstGeom prst="rect">
            <a:avLst/>
          </a:prstGeom>
        </p:spPr>
      </p:pic>
      <p:pic>
        <p:nvPicPr>
          <p:cNvPr id="14" name="Graphic 13" descr="Store outline">
            <a:extLst>
              <a:ext uri="{FF2B5EF4-FFF2-40B4-BE49-F238E27FC236}">
                <a16:creationId xmlns:a16="http://schemas.microsoft.com/office/drawing/2014/main" id="{9BD79436-738F-3CE0-A1FE-1E4A95C587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6648" y="2746117"/>
            <a:ext cx="1222917" cy="122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5F5E7C2-BEBD-6D42-A79E-3C18EB59D1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88703" y="1344864"/>
            <a:ext cx="12899570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0" b="0" i="0" u="none" strike="noStrike" kern="1200" cap="none" spc="1200" normalizeH="0" baseline="0" noProof="0" dirty="0">
                <a:ln>
                  <a:noFill/>
                </a:ln>
                <a:effectLst/>
                <a:uLnTx/>
                <a:uFillTx/>
                <a:latin typeface="Nunito Sans" pitchFamily="2" charset="77"/>
                <a:ea typeface="Lato Heavy" panose="020F0502020204030203" pitchFamily="34" charset="0"/>
                <a:cs typeface="Lato Heavy" panose="020F0502020204030203" pitchFamily="34" charset="0"/>
              </a:rPr>
              <a:t>LET’S TEST YOUR KNOWLEDGE!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3D32F7A-38C6-504E-71D3-DD780FD7D860}"/>
              </a:ext>
            </a:extLst>
          </p:cNvPr>
          <p:cNvSpPr txBox="1">
            <a:spLocks/>
          </p:cNvSpPr>
          <p:nvPr/>
        </p:nvSpPr>
        <p:spPr>
          <a:xfrm>
            <a:off x="3144729" y="5708773"/>
            <a:ext cx="6600092" cy="13583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600" dirty="0">
                <a:solidFill>
                  <a:schemeClr val="accent1"/>
                </a:solidFill>
                <a:latin typeface="Nunito Sans Black"/>
              </a:rPr>
              <a:t>KAHOOT!</a:t>
            </a:r>
            <a:endParaRPr lang="en-US" sz="6600">
              <a:solidFill>
                <a:schemeClr val="accent1"/>
              </a:solidFill>
              <a:latin typeface="Nunito Sans Black"/>
              <a:cs typeface="Calibri"/>
            </a:endParaRPr>
          </a:p>
          <a:p>
            <a:pPr marL="0" indent="0" algn="ctr">
              <a:buNone/>
            </a:pPr>
            <a:endParaRPr lang="en-US" sz="6600" dirty="0">
              <a:solidFill>
                <a:schemeClr val="accent1"/>
              </a:solidFill>
              <a:latin typeface="Nunito Sans Black"/>
            </a:endParaRPr>
          </a:p>
          <a:p>
            <a:pPr marL="914400" lvl="1" indent="0" algn="ctr">
              <a:buNone/>
            </a:pPr>
            <a:endParaRPr lang="en-US" sz="6600" dirty="0">
              <a:solidFill>
                <a:schemeClr val="accent1"/>
              </a:solidFill>
              <a:latin typeface="Nunito Sans Black"/>
              <a:cs typeface="Calibri" panose="020F0502020204030204"/>
            </a:endParaRPr>
          </a:p>
        </p:txBody>
      </p:sp>
      <p:pic>
        <p:nvPicPr>
          <p:cNvPr id="4" name="Picture 3" descr="A group of women walking on a sidewalk&#10;&#10;Description automatically generated with medium confidence">
            <a:extLst>
              <a:ext uri="{FF2B5EF4-FFF2-40B4-BE49-F238E27FC236}">
                <a16:creationId xmlns:a16="http://schemas.microsoft.com/office/drawing/2014/main" id="{2C8B55DA-EBC0-015E-AADA-4B3E624819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0" r="14141"/>
          <a:stretch/>
        </p:blipFill>
        <p:spPr>
          <a:xfrm>
            <a:off x="13533120" y="0"/>
            <a:ext cx="10850880" cy="114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2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5F5E7C2-BEBD-6D42-A79E-3C18EB59D1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88702" y="1344864"/>
            <a:ext cx="12899570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6000" b="0" i="0" u="none" strike="noStrike" kern="1200" cap="none" spc="1200" normalizeH="0" baseline="0" noProof="0" dirty="0">
                <a:ln>
                  <a:noFill/>
                </a:ln>
                <a:effectLst/>
                <a:uLnTx/>
                <a:uFillTx/>
                <a:latin typeface="Nunito Sans" pitchFamily="2" charset="77"/>
                <a:ea typeface="Lato Heavy" panose="020F0502020204030203" pitchFamily="34" charset="0"/>
                <a:cs typeface="Lato Heavy" panose="020F0502020204030203" pitchFamily="34" charset="0"/>
              </a:rPr>
              <a:t>QUESTIONS &amp; FEEDBACK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1B7903-D4B2-CF5B-63C5-E5E527916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77" t="9354" r="8447" b="7444"/>
          <a:stretch/>
        </p:blipFill>
        <p:spPr>
          <a:xfrm>
            <a:off x="4543127" y="4294104"/>
            <a:ext cx="5169436" cy="5127792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0D6E645-8EF8-CB7A-00E3-8F352FD20B69}"/>
              </a:ext>
            </a:extLst>
          </p:cNvPr>
          <p:cNvSpPr txBox="1">
            <a:spLocks/>
          </p:cNvSpPr>
          <p:nvPr/>
        </p:nvSpPr>
        <p:spPr>
          <a:xfrm>
            <a:off x="10474403" y="5311229"/>
            <a:ext cx="11385311" cy="303471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4800" dirty="0">
                <a:solidFill>
                  <a:schemeClr val="accent2"/>
                </a:solidFill>
                <a:latin typeface="Nunito Sans"/>
              </a:rPr>
              <a:t>Please scan the QR code</a:t>
            </a:r>
            <a:br>
              <a:rPr lang="en-US" sz="4800" dirty="0">
                <a:solidFill>
                  <a:schemeClr val="accent2"/>
                </a:solidFill>
                <a:latin typeface="Nunito Sans"/>
              </a:rPr>
            </a:br>
            <a:r>
              <a:rPr lang="en-US" sz="4800" dirty="0">
                <a:solidFill>
                  <a:schemeClr val="accent2"/>
                </a:solidFill>
                <a:latin typeface="Nunito Sans"/>
              </a:rPr>
              <a:t>to complete the feedback survey</a:t>
            </a:r>
            <a:endParaRPr lang="en-US">
              <a:solidFill>
                <a:schemeClr val="accent2"/>
              </a:solidFill>
              <a:latin typeface="Nunito Sans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>
              <a:solidFill>
                <a:schemeClr val="accent2"/>
              </a:solidFill>
              <a:latin typeface="Nunito Sans" pitchFamily="2" charset="77"/>
            </a:endParaRPr>
          </a:p>
          <a:p>
            <a:pPr marL="914400" lvl="1" indent="0" algn="ctr">
              <a:lnSpc>
                <a:spcPct val="150000"/>
              </a:lnSpc>
              <a:buNone/>
            </a:pPr>
            <a:endParaRPr lang="en-US" sz="2400" dirty="0">
              <a:solidFill>
                <a:schemeClr val="accent2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5664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BAB96198-63BA-B44D-A753-910F5F58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1278986"/>
            <a:ext cx="18288000" cy="1143562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044AE46-94A6-558A-3953-EC0B6B7DBBBF}"/>
              </a:ext>
            </a:extLst>
          </p:cNvPr>
          <p:cNvSpPr txBox="1">
            <a:spLocks/>
          </p:cNvSpPr>
          <p:nvPr/>
        </p:nvSpPr>
        <p:spPr>
          <a:xfrm>
            <a:off x="749261" y="1956470"/>
            <a:ext cx="11385311" cy="10480544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200" b="0" i="0" kern="1200">
                <a:solidFill>
                  <a:schemeClr val="accent6"/>
                </a:solidFill>
                <a:latin typeface="Nunito Sans" pitchFamily="2" charset="77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FFFF"/>
                </a:solidFill>
                <a:latin typeface="Nunito Sans"/>
              </a:rPr>
              <a:t>Come visit apartment properties on-campus at the</a:t>
            </a:r>
            <a:endParaRPr lang="en-US" dirty="0">
              <a:solidFill>
                <a:srgbClr val="F9DDDD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1"/>
                </a:solidFill>
                <a:latin typeface="Nunito Sans"/>
              </a:rPr>
              <a:t>Off-Campus Housing Expo</a:t>
            </a:r>
            <a:endParaRPr lang="en-US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2"/>
                </a:solidFill>
                <a:latin typeface="Nunito Sans"/>
              </a:rPr>
              <a:t>Monday, February 6, 2023</a:t>
            </a:r>
            <a:endParaRPr lang="en-US" sz="3600" b="1">
              <a:solidFill>
                <a:schemeClr val="accent2"/>
              </a:solidFill>
              <a:latin typeface="Nunito Sans"/>
            </a:endParaRP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2"/>
                </a:solidFill>
                <a:latin typeface="Nunito Sans"/>
              </a:rPr>
              <a:t>LBJSC Ballroom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rgbClr val="FFFFFF"/>
              </a:solidFill>
              <a:latin typeface="Nunito Sans"/>
            </a:endParaRPr>
          </a:p>
          <a:p>
            <a:pPr marL="914400" lvl="1" indent="0" algn="ctr">
              <a:lnSpc>
                <a:spcPct val="150000"/>
              </a:lnSpc>
              <a:buNone/>
            </a:pPr>
            <a:endParaRPr lang="en-US" sz="3600" dirty="0">
              <a:latin typeface="Nunito Sans"/>
            </a:endParaRPr>
          </a:p>
        </p:txBody>
      </p:sp>
      <p:pic>
        <p:nvPicPr>
          <p:cNvPr id="8" name="Picture 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57D256A8-DB10-17EB-EC17-D71FE14BF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0124" y="-397564"/>
            <a:ext cx="8779458" cy="11829956"/>
          </a:xfrm>
          <a:prstGeom prst="rect">
            <a:avLst/>
          </a:prstGeom>
        </p:spPr>
      </p:pic>
      <p:pic>
        <p:nvPicPr>
          <p:cNvPr id="9" name="Picture 8" descr="A bag of luggage&#10;&#10;Description automatically generated">
            <a:extLst>
              <a:ext uri="{FF2B5EF4-FFF2-40B4-BE49-F238E27FC236}">
                <a16:creationId xmlns:a16="http://schemas.microsoft.com/office/drawing/2014/main" id="{4506A0B5-38AC-22E8-1A33-8CD195FC1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4265" y="0"/>
            <a:ext cx="3415859" cy="2846103"/>
          </a:xfrm>
          <a:prstGeom prst="rect">
            <a:avLst/>
          </a:prstGeom>
        </p:spPr>
      </p:pic>
      <p:pic>
        <p:nvPicPr>
          <p:cNvPr id="10" name="Picture 9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33AD5C10-6424-15E6-0888-CE07FA45B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4265" y="2846102"/>
            <a:ext cx="3415859" cy="4514095"/>
          </a:xfrm>
          <a:prstGeom prst="rect">
            <a:avLst/>
          </a:prstGeom>
        </p:spPr>
      </p:pic>
      <p:pic>
        <p:nvPicPr>
          <p:cNvPr id="12" name="Picture 11" descr="A group of people around a table&#10;&#10;Description automatically generated with medium confidence">
            <a:extLst>
              <a:ext uri="{FF2B5EF4-FFF2-40B4-BE49-F238E27FC236}">
                <a16:creationId xmlns:a16="http://schemas.microsoft.com/office/drawing/2014/main" id="{A480B4D7-A53A-8672-9194-2738569041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" t="-3302" r="30094" b="1101"/>
          <a:stretch/>
        </p:blipFill>
        <p:spPr>
          <a:xfrm>
            <a:off x="12134572" y="7196742"/>
            <a:ext cx="3443584" cy="423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aillardia Dark Theme">
  <a:themeElements>
    <a:clrScheme name="TXST Brand">
      <a:dk1>
        <a:srgbClr val="501214"/>
      </a:dk1>
      <a:lt1>
        <a:srgbClr val="FFFFFF"/>
      </a:lt1>
      <a:dk2>
        <a:srgbClr val="006F98"/>
      </a:dk2>
      <a:lt2>
        <a:srgbClr val="E7E6E6"/>
      </a:lt2>
      <a:accent1>
        <a:srgbClr val="EB2E47"/>
      </a:accent1>
      <a:accent2>
        <a:srgbClr val="EAB942"/>
      </a:accent2>
      <a:accent3>
        <a:srgbClr val="F3725A"/>
      </a:accent3>
      <a:accent4>
        <a:srgbClr val="3A9F68"/>
      </a:accent4>
      <a:accent5>
        <a:srgbClr val="92D7E8"/>
      </a:accent5>
      <a:accent6>
        <a:srgbClr val="F9DDDD"/>
      </a:accent6>
      <a:hlink>
        <a:srgbClr val="006E96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E6869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95000"/>
              <a:lumOff val="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400" smtClean="0">
            <a:solidFill>
              <a:srgbClr val="414141"/>
            </a:solidFill>
            <a:latin typeface="Open Sans Semibold" panose="020B0706030804020204" pitchFamily="34" charset="0"/>
            <a:ea typeface="Open Sans Semibold" panose="020B0706030804020204" pitchFamily="34" charset="0"/>
            <a:cs typeface="Open Sans Semibold" panose="020B07060308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15492</TotalTime>
  <Words>1636</Words>
  <Application>Microsoft Macintosh PowerPoint</Application>
  <PresentationFormat>Custom</PresentationFormat>
  <Paragraphs>237</Paragraphs>
  <Slides>30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Calibri</vt:lpstr>
      <vt:lpstr>Open Sans</vt:lpstr>
      <vt:lpstr>Arial</vt:lpstr>
      <vt:lpstr>Open Sans Semibold</vt:lpstr>
      <vt:lpstr>Lato Heavy</vt:lpstr>
      <vt:lpstr>Nunito Sans SemiBold</vt:lpstr>
      <vt:lpstr>Nunito Sans</vt:lpstr>
      <vt:lpstr>Nunito Sans Black</vt:lpstr>
      <vt:lpstr>Gaillardia Dark Theme</vt:lpstr>
      <vt:lpstr>OFF-CAMPUS HOUSING</vt:lpstr>
      <vt:lpstr>PowerPoint Presentation</vt:lpstr>
      <vt:lpstr>LOOK NOW, SIGN LATER</vt:lpstr>
      <vt:lpstr>PowerPoint Presentation</vt:lpstr>
      <vt:lpstr>BUDGETING AND PRE-PLANNING</vt:lpstr>
      <vt:lpstr>WHAT IS YOUR BUDGET?</vt:lpstr>
      <vt:lpstr>CHOOSE WHAT YOU CAN COMFORTABLY AFFORD</vt:lpstr>
      <vt:lpstr>KNOW THE PROPERTY REQUIREMENTS</vt:lpstr>
      <vt:lpstr>WILL I HAVE TO PUT DOWN A SECURITY DEPOSIT?</vt:lpstr>
      <vt:lpstr>IS INSURANCE IMPORTANT?</vt:lpstr>
      <vt:lpstr>SIGNING A LEASE </vt:lpstr>
      <vt:lpstr>WHAT IS THE DIFFERENCE BETWEEN AN APPLICATION AND A LEASE?</vt:lpstr>
      <vt:lpstr>DIFFERENT TYPES OF LEASES: TRADITIONAL/CONVENTIONAL VS. INDIVIDUAL LEASES</vt:lpstr>
      <vt:lpstr>INSTALLMENT PLAN VS. MONTHLY RENT</vt:lpstr>
      <vt:lpstr>DO YOU PREFER A  HOUSE OR AN APARTMENT?</vt:lpstr>
      <vt:lpstr>WHAT IS THE LOCATION AND WHAT AMENITIES ARE PROVIDED?</vt:lpstr>
      <vt:lpstr>KNOW THE PROPERTIES START AND END DATES</vt:lpstr>
      <vt:lpstr>TIPS BEFORE SIGNING A LEASE</vt:lpstr>
      <vt:lpstr>MAKE AN APPOINTMENT WITH THE ATTORNEY FOR STUDENTS</vt:lpstr>
      <vt:lpstr>MOVING IN AND OUT</vt:lpstr>
      <vt:lpstr>MOVING IN</vt:lpstr>
      <vt:lpstr>ROOMMATE MANAGEMENT</vt:lpstr>
      <vt:lpstr>MAINTENANCE AND REPAIRS</vt:lpstr>
      <vt:lpstr>BOBCAT SAFETY</vt:lpstr>
      <vt:lpstr>BE COMMUNITY AWARE &amp; A GOOD NEIGHBOR</vt:lpstr>
      <vt:lpstr>MOVING OUT CHECKLIST</vt:lpstr>
      <vt:lpstr>RESOURCES</vt:lpstr>
      <vt:lpstr>LET’S TEST YOUR KNOWLEDGE!</vt:lpstr>
      <vt:lpstr>QUESTIONS &amp; FEEDBACK</vt:lpstr>
      <vt:lpstr>THANK YOU!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Gaillardia Theme PowerPoint Template-Light</dc:title>
  <dc:subject/>
  <dc:creator>Texas State Office of University Marketing</dc:creator>
  <cp:keywords/>
  <dc:description/>
  <cp:lastModifiedBy>Johnson, Melissa L</cp:lastModifiedBy>
  <cp:revision>1482</cp:revision>
  <dcterms:created xsi:type="dcterms:W3CDTF">2014-09-26T10:57:37Z</dcterms:created>
  <dcterms:modified xsi:type="dcterms:W3CDTF">2022-10-11T20:09:20Z</dcterms:modified>
  <cp:category/>
</cp:coreProperties>
</file>